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57" r:id="rId7"/>
    <p:sldId id="263" r:id="rId8"/>
    <p:sldId id="262" r:id="rId9"/>
    <p:sldId id="264" r:id="rId10"/>
    <p:sldId id="278" r:id="rId11"/>
    <p:sldId id="273" r:id="rId12"/>
    <p:sldId id="271" r:id="rId13"/>
    <p:sldId id="266" r:id="rId14"/>
    <p:sldId id="267" r:id="rId15"/>
    <p:sldId id="272" r:id="rId16"/>
    <p:sldId id="274" r:id="rId17"/>
    <p:sldId id="268" r:id="rId18"/>
    <p:sldId id="275" r:id="rId19"/>
    <p:sldId id="269" r:id="rId20"/>
    <p:sldId id="270" r:id="rId21"/>
    <p:sldId id="276" r:id="rId22"/>
    <p:sldId id="277" r:id="rId23"/>
    <p:sldId id="280" r:id="rId24"/>
    <p:sldId id="282" r:id="rId25"/>
    <p:sldId id="281" r:id="rId26"/>
    <p:sldId id="279" r:id="rId27"/>
    <p:sldId id="309" r:id="rId28"/>
    <p:sldId id="283" r:id="rId29"/>
    <p:sldId id="316" r:id="rId30"/>
    <p:sldId id="310" r:id="rId31"/>
    <p:sldId id="311" r:id="rId32"/>
    <p:sldId id="315" r:id="rId33"/>
    <p:sldId id="314" r:id="rId34"/>
    <p:sldId id="312" r:id="rId35"/>
    <p:sldId id="31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D9E2E-F879-4BE6-94A8-FD94C3B79CE9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C06A-3C0E-464E-A29D-7CCB954331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12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D9E2E-F879-4BE6-94A8-FD94C3B79CE9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C06A-3C0E-464E-A29D-7CCB954331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6125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D9E2E-F879-4BE6-94A8-FD94C3B79CE9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C06A-3C0E-464E-A29D-7CCB954331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96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D9E2E-F879-4BE6-94A8-FD94C3B79CE9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C06A-3C0E-464E-A29D-7CCB954331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291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D9E2E-F879-4BE6-94A8-FD94C3B79CE9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C06A-3C0E-464E-A29D-7CCB954331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178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D9E2E-F879-4BE6-94A8-FD94C3B79CE9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C06A-3C0E-464E-A29D-7CCB954331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091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D9E2E-F879-4BE6-94A8-FD94C3B79CE9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C06A-3C0E-464E-A29D-7CCB954331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308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D9E2E-F879-4BE6-94A8-FD94C3B79CE9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C06A-3C0E-464E-A29D-7CCB954331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1379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D9E2E-F879-4BE6-94A8-FD94C3B79CE9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C06A-3C0E-464E-A29D-7CCB954331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3740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D9E2E-F879-4BE6-94A8-FD94C3B79CE9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C06A-3C0E-464E-A29D-7CCB954331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9192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D9E2E-F879-4BE6-94A8-FD94C3B79CE9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C06A-3C0E-464E-A29D-7CCB954331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7427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D9E2E-F879-4BE6-94A8-FD94C3B79CE9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3C06A-3C0E-464E-A29D-7CCB954331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1749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lfs@aber.ac.uk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0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Bioinformatics for breeding</a:t>
            </a:r>
            <a:endParaRPr lang="en-GB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2880068"/>
            <a:ext cx="10515600" cy="2581618"/>
          </a:xfrm>
        </p:spPr>
        <p:txBody>
          <a:bodyPr/>
          <a:lstStyle/>
          <a:p>
            <a:r>
              <a:rPr lang="en-GB" dirty="0" smtClean="0"/>
              <a:t>Genetic mapping</a:t>
            </a:r>
          </a:p>
          <a:p>
            <a:endParaRPr lang="en-GB" dirty="0"/>
          </a:p>
          <a:p>
            <a:r>
              <a:rPr lang="en-GB" dirty="0" smtClean="0"/>
              <a:t>QTL analysis</a:t>
            </a:r>
          </a:p>
          <a:p>
            <a:endParaRPr lang="en-GB" dirty="0"/>
          </a:p>
          <a:p>
            <a:r>
              <a:rPr lang="en-GB" dirty="0" smtClean="0"/>
              <a:t>Genome wide association studies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187816" y="1853514"/>
            <a:ext cx="15562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Leif Skøt</a:t>
            </a:r>
          </a:p>
          <a:p>
            <a:pPr algn="ctr"/>
            <a:r>
              <a:rPr lang="en-GB" dirty="0" smtClean="0">
                <a:hlinkClick r:id="rId2"/>
              </a:rPr>
              <a:t>lfs@aber.ac.uk</a:t>
            </a:r>
            <a:endParaRPr lang="en-GB" dirty="0" smtClean="0"/>
          </a:p>
          <a:p>
            <a:pPr algn="ctr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882094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b="1" dirty="0" smtClean="0"/>
              <a:t>Recombination frequency in other mapping populations</a:t>
            </a:r>
            <a:endParaRPr lang="en-GB" sz="4000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858906"/>
              </p:ext>
            </p:extLst>
          </p:nvPr>
        </p:nvGraphicFramePr>
        <p:xfrm>
          <a:off x="1938215" y="1923793"/>
          <a:ext cx="65024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25600"/>
                <a:gridCol w="1625600"/>
                <a:gridCol w="1625600"/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Locus B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Locus 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bb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c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f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 smtClean="0"/>
                        <a:t>i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305169" y="4611077"/>
            <a:ext cx="4903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Double haploid lines 	: (c + g)/(a + c + g + </a:t>
            </a:r>
            <a:r>
              <a:rPr lang="en-GB" dirty="0" err="1" smtClean="0"/>
              <a:t>i</a:t>
            </a:r>
            <a:r>
              <a:rPr lang="en-GB" dirty="0" smtClean="0"/>
              <a:t>)</a:t>
            </a:r>
          </a:p>
          <a:p>
            <a:r>
              <a:rPr lang="en-GB" dirty="0" smtClean="0"/>
              <a:t>RILs 		   	: (c + g)/2(a + </a:t>
            </a:r>
            <a:r>
              <a:rPr lang="en-GB" dirty="0" err="1" smtClean="0"/>
              <a:t>i</a:t>
            </a:r>
            <a:r>
              <a:rPr lang="en-GB" dirty="0" smtClean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5367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9451" y="543698"/>
            <a:ext cx="82064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000" b="1" dirty="0" smtClean="0"/>
              <a:t>Test for recombination frequency = ½</a:t>
            </a:r>
          </a:p>
          <a:p>
            <a:pPr algn="ctr"/>
            <a:r>
              <a:rPr lang="en-GB" sz="4000" b="1" dirty="0" smtClean="0"/>
              <a:t>in backcross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61427" y="2311980"/>
            <a:ext cx="1016246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i="1" dirty="0" smtClean="0"/>
              <a:t>LOD = log10(L</a:t>
            </a:r>
            <a:r>
              <a:rPr lang="en-GB" sz="2800" b="1" i="1" baseline="-25000" dirty="0" smtClean="0"/>
              <a:t>1</a:t>
            </a:r>
            <a:r>
              <a:rPr lang="en-GB" sz="2800" b="1" i="1" dirty="0" smtClean="0"/>
              <a:t>)/log10(L</a:t>
            </a:r>
            <a:r>
              <a:rPr lang="en-GB" sz="2800" b="1" i="1" baseline="-25000" dirty="0" smtClean="0"/>
              <a:t>0</a:t>
            </a:r>
            <a:r>
              <a:rPr lang="en-GB" sz="2800" b="1" i="1" dirty="0" smtClean="0"/>
              <a:t>) = </a:t>
            </a:r>
            <a:r>
              <a:rPr lang="en-GB" sz="2800" b="1" i="1" dirty="0"/>
              <a:t>log10(L</a:t>
            </a:r>
            <a:r>
              <a:rPr lang="en-GB" sz="2800" b="1" i="1" baseline="-25000" dirty="0"/>
              <a:t>1</a:t>
            </a:r>
            <a:r>
              <a:rPr lang="en-GB" sz="2800" b="1" i="1" dirty="0" smtClean="0"/>
              <a:t>) - log10(L</a:t>
            </a:r>
            <a:r>
              <a:rPr lang="en-GB" sz="2800" b="1" i="1" baseline="-25000" dirty="0" smtClean="0"/>
              <a:t>0</a:t>
            </a:r>
            <a:r>
              <a:rPr lang="en-GB" sz="2800" b="1" i="1" dirty="0" smtClean="0"/>
              <a:t>)</a:t>
            </a:r>
          </a:p>
          <a:p>
            <a:endParaRPr lang="en-GB" sz="2800" b="1" i="1" dirty="0"/>
          </a:p>
          <a:p>
            <a:r>
              <a:rPr lang="en-GB" sz="2800" b="1" i="1" dirty="0" smtClean="0"/>
              <a:t>LOD = S*log10(shat) + R*log10(</a:t>
            </a:r>
            <a:r>
              <a:rPr lang="en-GB" sz="2800" b="1" i="1" dirty="0" err="1" smtClean="0"/>
              <a:t>rhat</a:t>
            </a:r>
            <a:r>
              <a:rPr lang="en-GB" sz="2800" b="1" i="1" dirty="0" smtClean="0"/>
              <a:t>) – S*log10(1/2) – R*log10(1/2)</a:t>
            </a:r>
          </a:p>
          <a:p>
            <a:endParaRPr lang="en-GB" sz="2800" b="1" i="1" dirty="0"/>
          </a:p>
          <a:p>
            <a:r>
              <a:rPr lang="en-GB" sz="2800" b="1" i="1" dirty="0" smtClean="0"/>
              <a:t>LOD = </a:t>
            </a:r>
            <a:r>
              <a:rPr lang="en-GB" sz="2800" b="1" i="1" dirty="0"/>
              <a:t>S*log10(shat) + R*log10(</a:t>
            </a:r>
            <a:r>
              <a:rPr lang="en-GB" sz="2800" b="1" i="1" dirty="0" err="1"/>
              <a:t>rhat</a:t>
            </a:r>
            <a:r>
              <a:rPr lang="en-GB" sz="2800" b="1" i="1" dirty="0" smtClean="0"/>
              <a:t>) + N*log10(2)</a:t>
            </a:r>
            <a:endParaRPr lang="en-GB" sz="2800" b="1" i="1" dirty="0"/>
          </a:p>
        </p:txBody>
      </p:sp>
    </p:spTree>
    <p:extLst>
      <p:ext uri="{BB962C8B-B14F-4D97-AF65-F5344CB8AC3E}">
        <p14:creationId xmlns:p14="http://schemas.microsoft.com/office/powerpoint/2010/main" val="2211392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48822" y="988541"/>
            <a:ext cx="809099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000" b="1" dirty="0" smtClean="0"/>
              <a:t>Test for recombination frequency = ½</a:t>
            </a:r>
          </a:p>
          <a:p>
            <a:pPr algn="ctr"/>
            <a:r>
              <a:rPr lang="en-GB" sz="4000" b="1" dirty="0" smtClean="0"/>
              <a:t>in F2 </a:t>
            </a:r>
          </a:p>
          <a:p>
            <a:pPr algn="ctr"/>
            <a:endParaRPr lang="en-GB" sz="4000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357501" y="2927533"/>
            <a:ext cx="1151469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i="1" dirty="0" smtClean="0"/>
              <a:t>LOD = log10(L</a:t>
            </a:r>
            <a:r>
              <a:rPr lang="en-GB" sz="2800" b="1" i="1" baseline="-25000" dirty="0" smtClean="0"/>
              <a:t>1</a:t>
            </a:r>
            <a:r>
              <a:rPr lang="en-GB" sz="2800" b="1" i="1" dirty="0" smtClean="0"/>
              <a:t>)/log10(L</a:t>
            </a:r>
            <a:r>
              <a:rPr lang="en-GB" sz="2800" b="1" i="1" baseline="-25000" dirty="0" smtClean="0"/>
              <a:t>0</a:t>
            </a:r>
            <a:r>
              <a:rPr lang="en-GB" sz="2800" b="1" i="1" dirty="0" smtClean="0"/>
              <a:t>) = </a:t>
            </a:r>
            <a:r>
              <a:rPr lang="en-GB" sz="2800" b="1" i="1" dirty="0"/>
              <a:t>log10(L</a:t>
            </a:r>
            <a:r>
              <a:rPr lang="en-GB" sz="2800" b="1" i="1" baseline="-25000" dirty="0"/>
              <a:t>1</a:t>
            </a:r>
            <a:r>
              <a:rPr lang="en-GB" sz="2800" b="1" i="1" dirty="0" smtClean="0"/>
              <a:t>) - log10(L</a:t>
            </a:r>
            <a:r>
              <a:rPr lang="en-GB" sz="2800" b="1" i="1" baseline="-25000" dirty="0" smtClean="0"/>
              <a:t>0</a:t>
            </a:r>
            <a:r>
              <a:rPr lang="en-GB" sz="2800" b="1" i="1" dirty="0" smtClean="0"/>
              <a:t>)</a:t>
            </a:r>
          </a:p>
          <a:p>
            <a:endParaRPr lang="en-GB" sz="2800" b="1" i="1" dirty="0"/>
          </a:p>
          <a:p>
            <a:r>
              <a:rPr lang="en-GB" sz="2800" b="1" i="1" dirty="0" smtClean="0"/>
              <a:t>LOD = n</a:t>
            </a:r>
            <a:r>
              <a:rPr lang="en-GB" sz="2800" b="1" i="1" baseline="-25000" dirty="0" smtClean="0"/>
              <a:t>AABB</a:t>
            </a:r>
            <a:r>
              <a:rPr lang="en-GB" sz="2800" b="1" i="1" dirty="0" smtClean="0"/>
              <a:t>log10(s</a:t>
            </a:r>
            <a:r>
              <a:rPr lang="en-GB" sz="2800" b="1" i="1" baseline="30000" dirty="0" smtClean="0"/>
              <a:t>2</a:t>
            </a:r>
            <a:r>
              <a:rPr lang="en-GB" sz="2800" b="1" i="1" dirty="0" smtClean="0"/>
              <a:t>/4) + n</a:t>
            </a:r>
            <a:r>
              <a:rPr lang="en-GB" sz="2800" b="1" i="1" baseline="-25000" dirty="0" smtClean="0"/>
              <a:t>AABb</a:t>
            </a:r>
            <a:r>
              <a:rPr lang="en-GB" sz="2800" b="1" i="1" dirty="0" smtClean="0"/>
              <a:t>log10(2rs/4) + …</a:t>
            </a:r>
            <a:r>
              <a:rPr lang="en-GB" sz="2800" b="1" i="1" dirty="0"/>
              <a:t> </a:t>
            </a:r>
            <a:r>
              <a:rPr lang="en-GB" sz="2800" b="1" i="1" dirty="0" smtClean="0"/>
              <a:t>+ n</a:t>
            </a:r>
            <a:r>
              <a:rPr lang="en-GB" sz="2800" b="1" i="1" baseline="-25000" dirty="0" smtClean="0"/>
              <a:t>aabb</a:t>
            </a:r>
            <a:r>
              <a:rPr lang="en-GB" sz="2800" b="1" i="1" dirty="0" smtClean="0"/>
              <a:t>log10(s</a:t>
            </a:r>
            <a:r>
              <a:rPr lang="en-GB" sz="2800" b="1" i="1" baseline="30000" dirty="0" smtClean="0"/>
              <a:t>2</a:t>
            </a:r>
            <a:r>
              <a:rPr lang="en-GB" sz="2800" b="1" i="1" dirty="0" smtClean="0"/>
              <a:t>/4) </a:t>
            </a:r>
          </a:p>
          <a:p>
            <a:r>
              <a:rPr lang="en-GB" sz="2800" b="1" i="1" dirty="0"/>
              <a:t>	</a:t>
            </a:r>
            <a:r>
              <a:rPr lang="en-GB" sz="2800" b="1" i="1" dirty="0" smtClean="0"/>
              <a:t>- n</a:t>
            </a:r>
            <a:r>
              <a:rPr lang="en-GB" sz="2800" b="1" i="1" baseline="-25000" dirty="0" smtClean="0"/>
              <a:t>AABB</a:t>
            </a:r>
            <a:r>
              <a:rPr lang="en-GB" sz="2800" b="1" i="1" dirty="0" smtClean="0"/>
              <a:t>log10((1/2)</a:t>
            </a:r>
            <a:r>
              <a:rPr lang="en-GB" sz="2800" b="1" i="1" baseline="30000" dirty="0" smtClean="0"/>
              <a:t>2</a:t>
            </a:r>
            <a:r>
              <a:rPr lang="en-GB" sz="2800" b="1" i="1" dirty="0" smtClean="0"/>
              <a:t>/4) </a:t>
            </a:r>
            <a:r>
              <a:rPr lang="en-GB" sz="2800" b="1" i="1" dirty="0"/>
              <a:t>-</a:t>
            </a:r>
            <a:r>
              <a:rPr lang="en-GB" sz="2800" b="1" i="1" dirty="0" smtClean="0"/>
              <a:t> n</a:t>
            </a:r>
            <a:r>
              <a:rPr lang="en-GB" sz="2800" b="1" i="1" baseline="-25000" dirty="0" smtClean="0"/>
              <a:t>AABb</a:t>
            </a:r>
            <a:r>
              <a:rPr lang="en-GB" sz="2800" b="1" i="1" dirty="0" smtClean="0"/>
              <a:t>log10(2*(1/2)</a:t>
            </a:r>
            <a:r>
              <a:rPr lang="en-GB" sz="2800" b="1" i="1" baseline="30000" dirty="0" smtClean="0"/>
              <a:t>2</a:t>
            </a:r>
            <a:r>
              <a:rPr lang="en-GB" sz="2800" b="1" i="1" dirty="0" smtClean="0"/>
              <a:t>/4)… - n</a:t>
            </a:r>
            <a:r>
              <a:rPr lang="en-GB" sz="2800" b="1" i="1" baseline="-25000" dirty="0" smtClean="0"/>
              <a:t>aabb</a:t>
            </a:r>
            <a:r>
              <a:rPr lang="en-GB" sz="2800" b="1" i="1" dirty="0" smtClean="0"/>
              <a:t>log10</a:t>
            </a:r>
            <a:r>
              <a:rPr lang="en-GB" sz="2800" b="1" i="1" dirty="0"/>
              <a:t>((1/2)</a:t>
            </a:r>
            <a:r>
              <a:rPr lang="en-GB" sz="2800" b="1" i="1" baseline="30000" dirty="0"/>
              <a:t>2</a:t>
            </a:r>
            <a:r>
              <a:rPr lang="en-GB" sz="2800" b="1" i="1" dirty="0"/>
              <a:t>/4) </a:t>
            </a:r>
          </a:p>
        </p:txBody>
      </p:sp>
    </p:spTree>
    <p:extLst>
      <p:ext uri="{BB962C8B-B14F-4D97-AF65-F5344CB8AC3E}">
        <p14:creationId xmlns:p14="http://schemas.microsoft.com/office/powerpoint/2010/main" val="2613195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9487641"/>
              </p:ext>
            </p:extLst>
          </p:nvPr>
        </p:nvGraphicFramePr>
        <p:xfrm>
          <a:off x="2005946" y="1080002"/>
          <a:ext cx="8171868" cy="29352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42967">
                  <a:extLst>
                    <a:ext uri="{9D8B030D-6E8A-4147-A177-3AD203B41FA5}">
                      <a16:colId xmlns:a16="http://schemas.microsoft.com/office/drawing/2014/main" xmlns="" val="2344009519"/>
                    </a:ext>
                  </a:extLst>
                </a:gridCol>
                <a:gridCol w="2042967">
                  <a:extLst>
                    <a:ext uri="{9D8B030D-6E8A-4147-A177-3AD203B41FA5}">
                      <a16:colId xmlns:a16="http://schemas.microsoft.com/office/drawing/2014/main" xmlns="" val="840886650"/>
                    </a:ext>
                  </a:extLst>
                </a:gridCol>
                <a:gridCol w="2042967">
                  <a:extLst>
                    <a:ext uri="{9D8B030D-6E8A-4147-A177-3AD203B41FA5}">
                      <a16:colId xmlns:a16="http://schemas.microsoft.com/office/drawing/2014/main" xmlns="" val="3437977687"/>
                    </a:ext>
                  </a:extLst>
                </a:gridCol>
                <a:gridCol w="2042967">
                  <a:extLst>
                    <a:ext uri="{9D8B030D-6E8A-4147-A177-3AD203B41FA5}">
                      <a16:colId xmlns:a16="http://schemas.microsoft.com/office/drawing/2014/main" xmlns="" val="3462729435"/>
                    </a:ext>
                  </a:extLst>
                </a:gridCol>
              </a:tblGrid>
              <a:tr h="549077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600" dirty="0">
                          <a:effectLst/>
                        </a:rPr>
                        <a:t>Locus 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6568101"/>
                  </a:ext>
                </a:extLst>
              </a:tr>
              <a:tr h="54907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600" dirty="0">
                          <a:effectLst/>
                        </a:rPr>
                        <a:t>Locus 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600" dirty="0">
                          <a:effectLst/>
                        </a:rPr>
                        <a:t>Bb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600" dirty="0">
                          <a:effectLst/>
                        </a:rPr>
                        <a:t>bb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600" dirty="0">
                          <a:effectLst/>
                        </a:rPr>
                        <a:t>Total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44012877"/>
                  </a:ext>
                </a:extLst>
              </a:tr>
              <a:tr h="54907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600" dirty="0">
                          <a:solidFill>
                            <a:sysClr val="windowText" lastClr="000000"/>
                          </a:solidFill>
                          <a:effectLst/>
                        </a:rPr>
                        <a:t>Aa</a:t>
                      </a:r>
                      <a:endParaRPr lang="en-GB" sz="28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600" dirty="0" err="1">
                          <a:effectLst/>
                        </a:rPr>
                        <a:t>n</a:t>
                      </a:r>
                      <a:r>
                        <a:rPr lang="en-GB" sz="3600" baseline="-25000" dirty="0" err="1">
                          <a:effectLst/>
                        </a:rPr>
                        <a:t>Aa,Bb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600" dirty="0" err="1">
                          <a:effectLst/>
                        </a:rPr>
                        <a:t>n</a:t>
                      </a:r>
                      <a:r>
                        <a:rPr lang="en-GB" sz="3600" baseline="-25000" dirty="0" err="1">
                          <a:effectLst/>
                        </a:rPr>
                        <a:t>Aa,bb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600">
                          <a:effectLst/>
                        </a:rPr>
                        <a:t>t</a:t>
                      </a:r>
                      <a:r>
                        <a:rPr lang="en-GB" sz="3600" baseline="-25000">
                          <a:effectLst/>
                        </a:rPr>
                        <a:t>Aa</a:t>
                      </a:r>
                      <a:endParaRPr lang="en-GB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737839567"/>
                  </a:ext>
                </a:extLst>
              </a:tr>
              <a:tr h="54907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600" dirty="0">
                          <a:solidFill>
                            <a:sysClr val="windowText" lastClr="000000"/>
                          </a:solidFill>
                          <a:effectLst/>
                        </a:rPr>
                        <a:t>aa</a:t>
                      </a:r>
                      <a:endParaRPr lang="en-GB" sz="28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600">
                          <a:effectLst/>
                        </a:rPr>
                        <a:t>n</a:t>
                      </a:r>
                      <a:r>
                        <a:rPr lang="en-GB" sz="3600" baseline="-25000">
                          <a:effectLst/>
                        </a:rPr>
                        <a:t>aa,Bb</a:t>
                      </a:r>
                      <a:endParaRPr lang="en-GB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600" dirty="0" err="1">
                          <a:effectLst/>
                        </a:rPr>
                        <a:t>n</a:t>
                      </a:r>
                      <a:r>
                        <a:rPr lang="en-GB" sz="3600" baseline="-25000" dirty="0" err="1">
                          <a:effectLst/>
                        </a:rPr>
                        <a:t>aa,bb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600" dirty="0" err="1">
                          <a:effectLst/>
                        </a:rPr>
                        <a:t>t</a:t>
                      </a:r>
                      <a:r>
                        <a:rPr lang="en-GB" sz="3600" baseline="-25000" dirty="0" err="1">
                          <a:effectLst/>
                        </a:rPr>
                        <a:t>aa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753988271"/>
                  </a:ext>
                </a:extLst>
              </a:tr>
              <a:tr h="54907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600" dirty="0">
                          <a:solidFill>
                            <a:sysClr val="windowText" lastClr="000000"/>
                          </a:solidFill>
                          <a:effectLst/>
                        </a:rPr>
                        <a:t>Total</a:t>
                      </a:r>
                      <a:endParaRPr lang="en-GB" sz="28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600">
                          <a:effectLst/>
                        </a:rPr>
                        <a:t>t</a:t>
                      </a:r>
                      <a:r>
                        <a:rPr lang="en-GB" sz="3600" baseline="-25000">
                          <a:effectLst/>
                        </a:rPr>
                        <a:t>Bb</a:t>
                      </a:r>
                      <a:endParaRPr lang="en-GB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600" dirty="0" err="1">
                          <a:effectLst/>
                        </a:rPr>
                        <a:t>t</a:t>
                      </a:r>
                      <a:r>
                        <a:rPr lang="en-GB" sz="3600" baseline="-25000" dirty="0" err="1">
                          <a:effectLst/>
                        </a:rPr>
                        <a:t>bb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600" dirty="0">
                          <a:effectLst/>
                        </a:rPr>
                        <a:t>N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812628532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29744" y="4447108"/>
            <a:ext cx="119242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Under the hypothesis that locus </a:t>
            </a:r>
            <a:r>
              <a:rPr lang="en-GB" sz="2000" b="1" dirty="0" smtClean="0"/>
              <a:t>A</a:t>
            </a:r>
            <a:r>
              <a:rPr lang="en-GB" sz="2000" dirty="0" smtClean="0"/>
              <a:t> segregates independently from locus </a:t>
            </a:r>
            <a:r>
              <a:rPr lang="en-GB" sz="2000" b="1" dirty="0" smtClean="0"/>
              <a:t>B</a:t>
            </a:r>
            <a:r>
              <a:rPr lang="en-GB" sz="2000" dirty="0" smtClean="0"/>
              <a:t>, the probability of each of the four cells is equal to the row and column probabilities.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The row and column probabilities can be estimated by dividing the row and column totals by the overall total.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Estimates for the expected frequencies are obtained by multiplying the cell probabilities with the overall total.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For example: for </a:t>
            </a:r>
            <a:r>
              <a:rPr lang="en-GB" sz="2000" dirty="0" err="1" smtClean="0"/>
              <a:t>Aa,Bb</a:t>
            </a:r>
            <a:r>
              <a:rPr lang="en-GB" sz="2000" dirty="0" smtClean="0"/>
              <a:t> the estimate for the expected number of individuals is</a:t>
            </a:r>
            <a:endParaRPr lang="en-GB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321276" y="6510141"/>
            <a:ext cx="8082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Van </a:t>
            </a:r>
            <a:r>
              <a:rPr lang="en-GB" sz="1200" dirty="0" err="1"/>
              <a:t>O</a:t>
            </a:r>
            <a:r>
              <a:rPr lang="en-GB" sz="1200" dirty="0" err="1" smtClean="0"/>
              <a:t>oijen</a:t>
            </a:r>
            <a:r>
              <a:rPr lang="en-GB" sz="1200" dirty="0" smtClean="0"/>
              <a:t>, J.W.; Jansen, J (2013) Genetic Mapping in Experimental Populations, Cambridge University Press, Cambridge; pp156 </a:t>
            </a:r>
            <a:endParaRPr lang="en-GB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2972242" y="205946"/>
            <a:ext cx="6366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 smtClean="0"/>
              <a:t>Determination of linkage groups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45019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4314325"/>
              </p:ext>
            </p:extLst>
          </p:nvPr>
        </p:nvGraphicFramePr>
        <p:xfrm>
          <a:off x="2007972" y="241933"/>
          <a:ext cx="8171868" cy="29352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42967">
                  <a:extLst>
                    <a:ext uri="{9D8B030D-6E8A-4147-A177-3AD203B41FA5}">
                      <a16:colId xmlns:a16="http://schemas.microsoft.com/office/drawing/2014/main" xmlns="" val="2344009519"/>
                    </a:ext>
                  </a:extLst>
                </a:gridCol>
                <a:gridCol w="2042967">
                  <a:extLst>
                    <a:ext uri="{9D8B030D-6E8A-4147-A177-3AD203B41FA5}">
                      <a16:colId xmlns:a16="http://schemas.microsoft.com/office/drawing/2014/main" xmlns="" val="840886650"/>
                    </a:ext>
                  </a:extLst>
                </a:gridCol>
                <a:gridCol w="2042967">
                  <a:extLst>
                    <a:ext uri="{9D8B030D-6E8A-4147-A177-3AD203B41FA5}">
                      <a16:colId xmlns:a16="http://schemas.microsoft.com/office/drawing/2014/main" xmlns="" val="3437977687"/>
                    </a:ext>
                  </a:extLst>
                </a:gridCol>
                <a:gridCol w="2042967">
                  <a:extLst>
                    <a:ext uri="{9D8B030D-6E8A-4147-A177-3AD203B41FA5}">
                      <a16:colId xmlns:a16="http://schemas.microsoft.com/office/drawing/2014/main" xmlns="" val="3462729435"/>
                    </a:ext>
                  </a:extLst>
                </a:gridCol>
              </a:tblGrid>
              <a:tr h="549077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600" dirty="0">
                          <a:effectLst/>
                        </a:rPr>
                        <a:t>Locus 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6568101"/>
                  </a:ext>
                </a:extLst>
              </a:tr>
              <a:tr h="54907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600" dirty="0">
                          <a:effectLst/>
                        </a:rPr>
                        <a:t>Locus 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600" dirty="0">
                          <a:effectLst/>
                        </a:rPr>
                        <a:t>Bb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600" dirty="0">
                          <a:effectLst/>
                        </a:rPr>
                        <a:t>bb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600" dirty="0">
                          <a:effectLst/>
                        </a:rPr>
                        <a:t>Total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44012877"/>
                  </a:ext>
                </a:extLst>
              </a:tr>
              <a:tr h="54907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600" dirty="0">
                          <a:solidFill>
                            <a:sysClr val="windowText" lastClr="000000"/>
                          </a:solidFill>
                          <a:effectLst/>
                        </a:rPr>
                        <a:t>Aa</a:t>
                      </a:r>
                      <a:endParaRPr lang="en-GB" sz="28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600" dirty="0" err="1" smtClean="0">
                          <a:effectLst/>
                        </a:rPr>
                        <a:t>e</a:t>
                      </a:r>
                      <a:r>
                        <a:rPr lang="en-GB" sz="3600" baseline="-25000" dirty="0" err="1" smtClean="0">
                          <a:effectLst/>
                        </a:rPr>
                        <a:t>Aa,Bb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600" dirty="0" err="1" smtClean="0">
                          <a:effectLst/>
                        </a:rPr>
                        <a:t>e</a:t>
                      </a:r>
                      <a:r>
                        <a:rPr lang="en-GB" sz="3600" baseline="-25000" dirty="0" err="1" smtClean="0">
                          <a:effectLst/>
                        </a:rPr>
                        <a:t>Aa,bb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600">
                          <a:effectLst/>
                        </a:rPr>
                        <a:t>t</a:t>
                      </a:r>
                      <a:r>
                        <a:rPr lang="en-GB" sz="3600" baseline="-25000">
                          <a:effectLst/>
                        </a:rPr>
                        <a:t>Aa</a:t>
                      </a:r>
                      <a:endParaRPr lang="en-GB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737839567"/>
                  </a:ext>
                </a:extLst>
              </a:tr>
              <a:tr h="54907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600" dirty="0">
                          <a:solidFill>
                            <a:sysClr val="windowText" lastClr="000000"/>
                          </a:solidFill>
                          <a:effectLst/>
                        </a:rPr>
                        <a:t>aa</a:t>
                      </a:r>
                      <a:endParaRPr lang="en-GB" sz="28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600" dirty="0" err="1" smtClean="0">
                          <a:effectLst/>
                        </a:rPr>
                        <a:t>e</a:t>
                      </a:r>
                      <a:r>
                        <a:rPr lang="en-GB" sz="3600" baseline="-25000" dirty="0" err="1" smtClean="0">
                          <a:effectLst/>
                        </a:rPr>
                        <a:t>aa,Bb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600" dirty="0" err="1" smtClean="0">
                          <a:effectLst/>
                        </a:rPr>
                        <a:t>e</a:t>
                      </a:r>
                      <a:r>
                        <a:rPr lang="en-GB" sz="3600" baseline="-25000" dirty="0" err="1" smtClean="0">
                          <a:effectLst/>
                        </a:rPr>
                        <a:t>aa,bb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600" dirty="0" err="1">
                          <a:effectLst/>
                        </a:rPr>
                        <a:t>t</a:t>
                      </a:r>
                      <a:r>
                        <a:rPr lang="en-GB" sz="3600" baseline="-25000" dirty="0" err="1">
                          <a:effectLst/>
                        </a:rPr>
                        <a:t>aa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753988271"/>
                  </a:ext>
                </a:extLst>
              </a:tr>
              <a:tr h="54907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600" dirty="0">
                          <a:solidFill>
                            <a:sysClr val="windowText" lastClr="000000"/>
                          </a:solidFill>
                          <a:effectLst/>
                        </a:rPr>
                        <a:t>Total</a:t>
                      </a:r>
                      <a:endParaRPr lang="en-GB" sz="28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600" dirty="0" err="1">
                          <a:effectLst/>
                        </a:rPr>
                        <a:t>t</a:t>
                      </a:r>
                      <a:r>
                        <a:rPr lang="en-GB" sz="3600" baseline="-25000" dirty="0" err="1">
                          <a:effectLst/>
                        </a:rPr>
                        <a:t>Bb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600" dirty="0" err="1">
                          <a:effectLst/>
                        </a:rPr>
                        <a:t>t</a:t>
                      </a:r>
                      <a:r>
                        <a:rPr lang="en-GB" sz="3600" baseline="-25000" dirty="0" err="1">
                          <a:effectLst/>
                        </a:rPr>
                        <a:t>bb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600" dirty="0">
                          <a:effectLst/>
                        </a:rPr>
                        <a:t>N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81262853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43016" y="3966519"/>
            <a:ext cx="115659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There are two standard statistics to test the hypothesis of independent segregation</a:t>
            </a:r>
          </a:p>
          <a:p>
            <a:pPr marL="342900" indent="-342900">
              <a:buAutoNum type="arabicPeriod"/>
            </a:pPr>
            <a:r>
              <a:rPr lang="en-GB" dirty="0" err="1" smtClean="0"/>
              <a:t>Pearsons</a:t>
            </a:r>
            <a:r>
              <a:rPr lang="en-GB" dirty="0" smtClean="0"/>
              <a:t> </a:t>
            </a:r>
            <a:r>
              <a:rPr lang="el-GR" dirty="0" smtClean="0"/>
              <a:t>χ</a:t>
            </a:r>
            <a:r>
              <a:rPr lang="en-GB" baseline="30000" dirty="0" smtClean="0"/>
              <a:t>2</a:t>
            </a:r>
            <a:r>
              <a:rPr lang="en-GB" dirty="0" smtClean="0"/>
              <a:t> statistic</a:t>
            </a:r>
          </a:p>
          <a:p>
            <a:pPr marL="342900" indent="-342900">
              <a:buAutoNum type="arabicPeriod"/>
            </a:pPr>
            <a:endParaRPr lang="en-GB" dirty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2. Likelihood ratio </a:t>
            </a:r>
            <a:r>
              <a:rPr lang="el-GR" dirty="0" smtClean="0"/>
              <a:t>χ</a:t>
            </a:r>
            <a:r>
              <a:rPr lang="en-GB" baseline="30000" dirty="0" smtClean="0"/>
              <a:t>2</a:t>
            </a:r>
            <a:r>
              <a:rPr lang="en-GB" dirty="0" smtClean="0"/>
              <a:t> statistic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40259" y="4622208"/>
                <a:ext cx="9601200" cy="676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sz="3200" dirty="0" smtClean="0"/>
                  <a:t>χ</a:t>
                </a:r>
                <a:r>
                  <a:rPr lang="en-GB" sz="3200" baseline="30000" dirty="0" smtClean="0"/>
                  <a:t>2</a:t>
                </a:r>
                <a:r>
                  <a:rPr lang="en-GB" sz="3200" dirty="0" smtClean="0"/>
                  <a:t> 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  <m:e>
                        <m:d>
                          <m:dPr>
                            <m:ctrlPr>
                              <a:rPr lang="pt-BR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3200" b="0" i="1" baseline="-2500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𝑒𝑝</m:t>
                            </m:r>
                          </m:e>
                        </m:d>
                        <m:r>
                          <a:rPr lang="en-GB" sz="3200" b="0" i="1" baseline="30000" smtClean="0"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𝑒𝑝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259" y="4622208"/>
                <a:ext cx="9601200" cy="676275"/>
              </a:xfrm>
              <a:prstGeom prst="rect">
                <a:avLst/>
              </a:prstGeom>
              <a:blipFill rotWithShape="0">
                <a:blip r:embed="rId2"/>
                <a:stretch>
                  <a:fillRect t="-2703" b="-243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40259" y="5720845"/>
                <a:ext cx="9601200" cy="676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3200" dirty="0" smtClean="0"/>
                  <a:t>G</a:t>
                </a:r>
                <a:r>
                  <a:rPr lang="en-GB" sz="3200" baseline="30000" dirty="0" smtClean="0"/>
                  <a:t>2</a:t>
                </a:r>
                <a:r>
                  <a:rPr lang="en-GB" sz="3200" dirty="0" smtClean="0"/>
                  <a:t>  = 2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3200" b="0" i="1" baseline="-25000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pt-BR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3200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𝑛𝑝</m:t>
                            </m:r>
                          </m:e>
                        </m:d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m:rPr>
                            <m:sty m:val="p"/>
                          </m:rPr>
                          <a:rPr lang="en-GB" sz="32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𝑒𝑝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)) </m:t>
                        </m:r>
                      </m:e>
                    </m:nary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259" y="5720845"/>
                <a:ext cx="9601200" cy="676275"/>
              </a:xfrm>
              <a:prstGeom prst="rect">
                <a:avLst/>
              </a:prstGeom>
              <a:blipFill>
                <a:blip r:embed="rId3"/>
                <a:stretch>
                  <a:fillRect t="-2703" b="-243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21276" y="6510141"/>
            <a:ext cx="8082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Van </a:t>
            </a:r>
            <a:r>
              <a:rPr lang="en-GB" sz="1200" dirty="0" err="1"/>
              <a:t>O</a:t>
            </a:r>
            <a:r>
              <a:rPr lang="en-GB" sz="1200" dirty="0" err="1" smtClean="0"/>
              <a:t>oijen</a:t>
            </a:r>
            <a:r>
              <a:rPr lang="en-GB" sz="1200" dirty="0" smtClean="0"/>
              <a:t>, J.W.; Jansen, J (2013) Genetic Mapping in Experimental Populations, Cambridge University Press, Cambridge; pp156 </a:t>
            </a:r>
            <a:endParaRPr lang="en-GB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56933" y="3164532"/>
            <a:ext cx="10873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 err="1" smtClean="0"/>
              <a:t>e</a:t>
            </a:r>
            <a:r>
              <a:rPr lang="en-GB" sz="4800" baseline="-25000" dirty="0" err="1" smtClean="0"/>
              <a:t>Aa,Bb</a:t>
            </a:r>
            <a:r>
              <a:rPr lang="en-GB" sz="4800" dirty="0" smtClean="0"/>
              <a:t> = (</a:t>
            </a:r>
            <a:r>
              <a:rPr lang="en-GB" sz="4800" dirty="0" err="1" smtClean="0"/>
              <a:t>t</a:t>
            </a:r>
            <a:r>
              <a:rPr lang="en-GB" sz="4800" baseline="-25000" dirty="0" err="1" smtClean="0"/>
              <a:t>Aa</a:t>
            </a:r>
            <a:r>
              <a:rPr lang="en-GB" sz="4800" dirty="0" smtClean="0"/>
              <a:t>/N) (</a:t>
            </a:r>
            <a:r>
              <a:rPr lang="en-GB" sz="4800" dirty="0" err="1" smtClean="0"/>
              <a:t>t</a:t>
            </a:r>
            <a:r>
              <a:rPr lang="en-GB" sz="4800" baseline="-25000" dirty="0" err="1" smtClean="0"/>
              <a:t>Bb</a:t>
            </a:r>
            <a:r>
              <a:rPr lang="en-GB" sz="4800" dirty="0" smtClean="0"/>
              <a:t>/N) N = </a:t>
            </a:r>
            <a:r>
              <a:rPr lang="en-GB" sz="4800" dirty="0" err="1" smtClean="0"/>
              <a:t>t</a:t>
            </a:r>
            <a:r>
              <a:rPr lang="en-GB" sz="4800" baseline="-25000" dirty="0" err="1" smtClean="0"/>
              <a:t>Aa</a:t>
            </a:r>
            <a:r>
              <a:rPr lang="en-GB" sz="4800" dirty="0" err="1" smtClean="0"/>
              <a:t>t</a:t>
            </a:r>
            <a:r>
              <a:rPr lang="en-GB" sz="4800" baseline="-25000" dirty="0" err="1" smtClean="0"/>
              <a:t>Bb</a:t>
            </a:r>
            <a:r>
              <a:rPr lang="en-GB" sz="4800" dirty="0" smtClean="0"/>
              <a:t>/N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77668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35676" y="700216"/>
            <a:ext cx="9860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Tests for independent segregation </a:t>
            </a:r>
            <a:endParaRPr lang="en-GB" sz="3600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01095"/>
              </p:ext>
            </p:extLst>
          </p:nvPr>
        </p:nvGraphicFramePr>
        <p:xfrm>
          <a:off x="337785" y="1705954"/>
          <a:ext cx="4073576" cy="14410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18394"/>
                <a:gridCol w="1018394"/>
                <a:gridCol w="1018394"/>
                <a:gridCol w="1018394"/>
              </a:tblGrid>
              <a:tr h="288213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Locus B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2882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Locus A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b="1" dirty="0">
                          <a:effectLst/>
                        </a:rPr>
                        <a:t>Bb</a:t>
                      </a:r>
                      <a:endParaRPr lang="en-GB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b="1" dirty="0">
                          <a:effectLst/>
                        </a:rPr>
                        <a:t>bb</a:t>
                      </a:r>
                      <a:endParaRPr lang="en-GB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b="1" dirty="0">
                          <a:effectLst/>
                        </a:rPr>
                        <a:t>Total</a:t>
                      </a:r>
                      <a:endParaRPr lang="en-GB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882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solidFill>
                            <a:sysClr val="windowText" lastClr="000000"/>
                          </a:solidFill>
                          <a:effectLst/>
                        </a:rPr>
                        <a:t>Aa</a:t>
                      </a:r>
                      <a:endParaRPr lang="en-GB" sz="16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41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49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882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solidFill>
                            <a:sysClr val="windowText" lastClr="000000"/>
                          </a:solidFill>
                          <a:effectLst/>
                        </a:rPr>
                        <a:t>aa</a:t>
                      </a:r>
                      <a:endParaRPr lang="en-GB" sz="16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39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51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882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solidFill>
                            <a:sysClr val="windowText" lastClr="000000"/>
                          </a:solidFill>
                          <a:effectLst/>
                        </a:rPr>
                        <a:t>Total</a:t>
                      </a:r>
                      <a:endParaRPr lang="en-GB" sz="16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53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47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100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460736"/>
              </p:ext>
            </p:extLst>
          </p:nvPr>
        </p:nvGraphicFramePr>
        <p:xfrm>
          <a:off x="337785" y="3506426"/>
          <a:ext cx="4073576" cy="17575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18394"/>
                <a:gridCol w="1018394"/>
                <a:gridCol w="1018394"/>
                <a:gridCol w="1018394"/>
              </a:tblGrid>
              <a:tr h="288213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Locus B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2882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Locus A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b="1" dirty="0">
                          <a:effectLst/>
                        </a:rPr>
                        <a:t>Bb</a:t>
                      </a:r>
                      <a:endParaRPr lang="en-GB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b="1" dirty="0">
                          <a:effectLst/>
                        </a:rPr>
                        <a:t>bb</a:t>
                      </a:r>
                      <a:endParaRPr lang="en-GB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b="1" dirty="0">
                          <a:effectLst/>
                        </a:rPr>
                        <a:t>Total</a:t>
                      </a:r>
                      <a:endParaRPr lang="en-GB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882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solidFill>
                            <a:sysClr val="windowText" lastClr="000000"/>
                          </a:solidFill>
                          <a:effectLst/>
                        </a:rPr>
                        <a:t>Aa</a:t>
                      </a:r>
                      <a:endParaRPr lang="en-GB" sz="16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49*53/100 = 25.97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49*47/100 =</a:t>
                      </a:r>
                      <a:r>
                        <a:rPr lang="en-GB" sz="14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23.03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49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882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solidFill>
                            <a:sysClr val="windowText" lastClr="000000"/>
                          </a:solidFill>
                          <a:effectLst/>
                        </a:rPr>
                        <a:t>aa</a:t>
                      </a:r>
                      <a:endParaRPr lang="en-GB" sz="16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51*53/100 = 27.03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51*47/100 = 23.97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51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882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solidFill>
                            <a:sysClr val="windowText" lastClr="000000"/>
                          </a:solidFill>
                          <a:effectLst/>
                        </a:rPr>
                        <a:t>Total</a:t>
                      </a:r>
                      <a:endParaRPr lang="en-GB" sz="16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53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47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</a:rPr>
                        <a:t>100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02845" y="1705954"/>
            <a:ext cx="667843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400" dirty="0" smtClean="0"/>
              <a:t>χ</a:t>
            </a:r>
            <a:r>
              <a:rPr lang="en-GB" sz="1400" baseline="30000" dirty="0" smtClean="0"/>
              <a:t>2</a:t>
            </a:r>
            <a:r>
              <a:rPr lang="en-GB" sz="1400" dirty="0" smtClean="0"/>
              <a:t> = (41-25.97)</a:t>
            </a:r>
            <a:r>
              <a:rPr lang="en-GB" sz="1400" baseline="30000" dirty="0" smtClean="0"/>
              <a:t>2</a:t>
            </a:r>
            <a:r>
              <a:rPr lang="en-GB" sz="1400" dirty="0" smtClean="0"/>
              <a:t>/25.97 + (8-23.03)</a:t>
            </a:r>
            <a:r>
              <a:rPr lang="en-GB" sz="1400" baseline="30000" dirty="0" smtClean="0"/>
              <a:t>2</a:t>
            </a:r>
            <a:r>
              <a:rPr lang="en-GB" sz="1400" dirty="0" smtClean="0"/>
              <a:t>/23.03 + (12-27.03)</a:t>
            </a:r>
            <a:r>
              <a:rPr lang="en-GB" sz="1400" baseline="30000" dirty="0" smtClean="0"/>
              <a:t>2</a:t>
            </a:r>
            <a:r>
              <a:rPr lang="en-GB" sz="1400" dirty="0" smtClean="0"/>
              <a:t>/27.03 + (39-23.97)</a:t>
            </a:r>
            <a:r>
              <a:rPr lang="en-GB" sz="1400" baseline="30000" dirty="0" smtClean="0"/>
              <a:t>2</a:t>
            </a:r>
            <a:r>
              <a:rPr lang="en-GB" sz="1400" dirty="0" smtClean="0"/>
              <a:t>/23.97 = 36.29</a:t>
            </a:r>
          </a:p>
          <a:p>
            <a:r>
              <a:rPr lang="en-GB" dirty="0" smtClean="0"/>
              <a:t>Not segregating independently</a:t>
            </a:r>
          </a:p>
          <a:p>
            <a:endParaRPr lang="en-GB" dirty="0" smtClean="0"/>
          </a:p>
          <a:p>
            <a:endParaRPr lang="en-GB" dirty="0"/>
          </a:p>
          <a:p>
            <a:r>
              <a:rPr lang="en-GB" i="1" dirty="0" err="1"/>
              <a:t>r</a:t>
            </a:r>
            <a:r>
              <a:rPr lang="en-GB" i="1" dirty="0" err="1" smtClean="0"/>
              <a:t>hat</a:t>
            </a:r>
            <a:r>
              <a:rPr lang="en-GB" i="1" dirty="0" smtClean="0"/>
              <a:t> = 20/100 = 0.2; shat = 0.8</a:t>
            </a:r>
          </a:p>
          <a:p>
            <a:endParaRPr lang="en-GB" i="1" dirty="0" smtClean="0"/>
          </a:p>
          <a:p>
            <a:endParaRPr lang="en-GB" i="1" dirty="0"/>
          </a:p>
          <a:p>
            <a:r>
              <a:rPr lang="en-GB" i="1" dirty="0" smtClean="0"/>
              <a:t>LOD =  80*log10(0.8) </a:t>
            </a:r>
            <a:r>
              <a:rPr lang="en-GB" i="1" dirty="0"/>
              <a:t>+ </a:t>
            </a:r>
            <a:r>
              <a:rPr lang="en-GB" i="1" dirty="0" smtClean="0"/>
              <a:t>0.2*log10(0.2) </a:t>
            </a:r>
            <a:r>
              <a:rPr lang="en-GB" i="1" dirty="0"/>
              <a:t>+ </a:t>
            </a:r>
            <a:r>
              <a:rPr lang="en-GB" i="1" dirty="0" smtClean="0"/>
              <a:t>100*log10(2) = 8.37</a:t>
            </a:r>
          </a:p>
          <a:p>
            <a:r>
              <a:rPr lang="en-GB" i="1" dirty="0" smtClean="0"/>
              <a:t>Recombination frequency significantly different from 1/2</a:t>
            </a:r>
            <a:endParaRPr lang="en-GB" i="1" dirty="0"/>
          </a:p>
          <a:p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321276" y="6510141"/>
            <a:ext cx="8082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Van </a:t>
            </a:r>
            <a:r>
              <a:rPr lang="en-GB" sz="1200" dirty="0" err="1"/>
              <a:t>O</a:t>
            </a:r>
            <a:r>
              <a:rPr lang="en-GB" sz="1200" dirty="0" err="1" smtClean="0"/>
              <a:t>oijen</a:t>
            </a:r>
            <a:r>
              <a:rPr lang="en-GB" sz="1200" dirty="0" smtClean="0"/>
              <a:t>, J.W.; Jansen, J (2013) Genetic Mapping in Experimental Populations, Cambridge University Press, Cambridge; pp156 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997994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35676" y="700216"/>
            <a:ext cx="9860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Segregation distortion </a:t>
            </a:r>
            <a:endParaRPr lang="en-GB" sz="3600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956920"/>
              </p:ext>
            </p:extLst>
          </p:nvPr>
        </p:nvGraphicFramePr>
        <p:xfrm>
          <a:off x="337785" y="1705954"/>
          <a:ext cx="4073576" cy="14410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18394"/>
                <a:gridCol w="1018394"/>
                <a:gridCol w="1018394"/>
                <a:gridCol w="1018394"/>
              </a:tblGrid>
              <a:tr h="288213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Locus B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2882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Locus A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b="1" dirty="0">
                          <a:effectLst/>
                        </a:rPr>
                        <a:t>Bb</a:t>
                      </a:r>
                      <a:endParaRPr lang="en-GB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b="1" dirty="0">
                          <a:effectLst/>
                        </a:rPr>
                        <a:t>bb</a:t>
                      </a:r>
                      <a:endParaRPr lang="en-GB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b="1" dirty="0">
                          <a:effectLst/>
                        </a:rPr>
                        <a:t>Total</a:t>
                      </a:r>
                      <a:endParaRPr lang="en-GB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882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solidFill>
                            <a:sysClr val="windowText" lastClr="000000"/>
                          </a:solidFill>
                          <a:effectLst/>
                        </a:rPr>
                        <a:t>Aa</a:t>
                      </a:r>
                      <a:endParaRPr lang="en-GB" sz="16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1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9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10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882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solidFill>
                            <a:sysClr val="windowText" lastClr="000000"/>
                          </a:solidFill>
                          <a:effectLst/>
                        </a:rPr>
                        <a:t>aa</a:t>
                      </a:r>
                      <a:endParaRPr lang="en-GB" sz="16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11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79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90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882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solidFill>
                            <a:sysClr val="windowText" lastClr="000000"/>
                          </a:solidFill>
                          <a:effectLst/>
                        </a:rPr>
                        <a:t>Total</a:t>
                      </a:r>
                      <a:endParaRPr lang="en-GB" sz="16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12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88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100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780330"/>
              </p:ext>
            </p:extLst>
          </p:nvPr>
        </p:nvGraphicFramePr>
        <p:xfrm>
          <a:off x="337785" y="3506426"/>
          <a:ext cx="4073576" cy="17777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18394"/>
                <a:gridCol w="1018394"/>
                <a:gridCol w="1018394"/>
                <a:gridCol w="1018394"/>
              </a:tblGrid>
              <a:tr h="288213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Locus B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2882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Locus A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b="1" dirty="0">
                          <a:effectLst/>
                        </a:rPr>
                        <a:t>Bb</a:t>
                      </a:r>
                      <a:endParaRPr lang="en-GB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b="1" dirty="0">
                          <a:effectLst/>
                        </a:rPr>
                        <a:t>bb</a:t>
                      </a:r>
                      <a:endParaRPr lang="en-GB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b="1" dirty="0">
                          <a:effectLst/>
                        </a:rPr>
                        <a:t>Total</a:t>
                      </a:r>
                      <a:endParaRPr lang="en-GB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882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solidFill>
                            <a:sysClr val="windowText" lastClr="000000"/>
                          </a:solidFill>
                          <a:effectLst/>
                        </a:rPr>
                        <a:t>Aa</a:t>
                      </a:r>
                      <a:endParaRPr lang="en-GB" sz="16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10*12/100 = 1.2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88*10/100 =8.8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</a:rPr>
                        <a:t>10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882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solidFill>
                            <a:sysClr val="windowText" lastClr="000000"/>
                          </a:solidFill>
                          <a:effectLst/>
                        </a:rPr>
                        <a:t>aa</a:t>
                      </a:r>
                      <a:endParaRPr lang="en-GB" sz="16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90*12/100 = 10.8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90*88/100 = 79.2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</a:rPr>
                        <a:t>90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882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solidFill>
                            <a:sysClr val="windowText" lastClr="000000"/>
                          </a:solidFill>
                          <a:effectLst/>
                        </a:rPr>
                        <a:t>Total</a:t>
                      </a:r>
                      <a:endParaRPr lang="en-GB" sz="16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</a:rPr>
                        <a:t>12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</a:rPr>
                        <a:t>88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</a:rPr>
                        <a:t>100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02845" y="1705954"/>
            <a:ext cx="729610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χ</a:t>
            </a:r>
            <a:r>
              <a:rPr lang="en-GB" baseline="30000" dirty="0" smtClean="0"/>
              <a:t>2</a:t>
            </a:r>
            <a:r>
              <a:rPr lang="en-GB" dirty="0" smtClean="0"/>
              <a:t> = (1-1.2)</a:t>
            </a:r>
            <a:r>
              <a:rPr lang="en-GB" baseline="30000" dirty="0" smtClean="0"/>
              <a:t>2</a:t>
            </a:r>
            <a:r>
              <a:rPr lang="en-GB" dirty="0" smtClean="0"/>
              <a:t>/1.2 + (9-8.8)</a:t>
            </a:r>
            <a:r>
              <a:rPr lang="en-GB" baseline="30000" dirty="0" smtClean="0"/>
              <a:t>2</a:t>
            </a:r>
            <a:r>
              <a:rPr lang="en-GB" dirty="0" smtClean="0"/>
              <a:t>/8.8 + (11-10.8)</a:t>
            </a:r>
            <a:r>
              <a:rPr lang="en-GB" baseline="30000" dirty="0" smtClean="0"/>
              <a:t>2</a:t>
            </a:r>
            <a:r>
              <a:rPr lang="en-GB" dirty="0" smtClean="0"/>
              <a:t>/10.8 + (79-79.2)</a:t>
            </a:r>
            <a:r>
              <a:rPr lang="en-GB" baseline="30000" dirty="0" smtClean="0"/>
              <a:t>2</a:t>
            </a:r>
            <a:r>
              <a:rPr lang="en-GB" dirty="0" smtClean="0"/>
              <a:t>/79.2 = 0.042</a:t>
            </a:r>
          </a:p>
          <a:p>
            <a:r>
              <a:rPr lang="en-GB" dirty="0" smtClean="0"/>
              <a:t>Independent segregation</a:t>
            </a:r>
          </a:p>
          <a:p>
            <a:endParaRPr lang="en-GB" dirty="0" smtClean="0"/>
          </a:p>
          <a:p>
            <a:endParaRPr lang="en-GB" dirty="0"/>
          </a:p>
          <a:p>
            <a:r>
              <a:rPr lang="en-GB" i="1" dirty="0" err="1"/>
              <a:t>r</a:t>
            </a:r>
            <a:r>
              <a:rPr lang="en-GB" i="1" dirty="0" err="1" smtClean="0"/>
              <a:t>hat</a:t>
            </a:r>
            <a:r>
              <a:rPr lang="en-GB" i="1" dirty="0" smtClean="0"/>
              <a:t> = 20/100 = 0.2; shat = 0.8</a:t>
            </a:r>
          </a:p>
          <a:p>
            <a:endParaRPr lang="en-GB" i="1" dirty="0"/>
          </a:p>
          <a:p>
            <a:r>
              <a:rPr lang="en-GB" i="1" dirty="0" smtClean="0"/>
              <a:t>LOD =  80*log10(0.8) </a:t>
            </a:r>
            <a:r>
              <a:rPr lang="en-GB" i="1" dirty="0"/>
              <a:t>+ </a:t>
            </a:r>
            <a:r>
              <a:rPr lang="en-GB" i="1" dirty="0" smtClean="0"/>
              <a:t>0.2*log10(0.2) </a:t>
            </a:r>
            <a:r>
              <a:rPr lang="en-GB" i="1" dirty="0"/>
              <a:t>+ </a:t>
            </a:r>
            <a:r>
              <a:rPr lang="en-GB" i="1" dirty="0" smtClean="0"/>
              <a:t>100*log10(2) = 8.37</a:t>
            </a:r>
          </a:p>
          <a:p>
            <a:r>
              <a:rPr lang="en-GB" i="1" dirty="0" smtClean="0"/>
              <a:t>Recombination frequency significantly different from ½</a:t>
            </a:r>
          </a:p>
          <a:p>
            <a:endParaRPr lang="en-GB" i="1" dirty="0"/>
          </a:p>
          <a:p>
            <a:r>
              <a:rPr lang="en-GB" i="1" dirty="0" smtClean="0"/>
              <a:t>#Preferential germination of certain seed or other selection pressure leading</a:t>
            </a:r>
          </a:p>
          <a:p>
            <a:r>
              <a:rPr lang="en-GB" i="1" dirty="0" smtClean="0"/>
              <a:t>to segregation distortion.</a:t>
            </a:r>
          </a:p>
          <a:p>
            <a:r>
              <a:rPr lang="en-GB" i="1" dirty="0" smtClean="0"/>
              <a:t>LOD test unable to distinguish between linkage and segregation distortion.</a:t>
            </a:r>
          </a:p>
          <a:p>
            <a:r>
              <a:rPr lang="en-GB" i="1" dirty="0" smtClean="0"/>
              <a:t>Independence test loses power under segregation distortion, so does not</a:t>
            </a:r>
          </a:p>
          <a:p>
            <a:r>
              <a:rPr lang="en-GB" i="1" dirty="0"/>
              <a:t>l</a:t>
            </a:r>
            <a:r>
              <a:rPr lang="en-GB" i="1" dirty="0" smtClean="0"/>
              <a:t>ead to false positives </a:t>
            </a:r>
            <a:endParaRPr lang="en-GB" i="1" dirty="0"/>
          </a:p>
          <a:p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321276" y="6510141"/>
            <a:ext cx="8082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Van </a:t>
            </a:r>
            <a:r>
              <a:rPr lang="en-GB" sz="1200" dirty="0" err="1"/>
              <a:t>O</a:t>
            </a:r>
            <a:r>
              <a:rPr lang="en-GB" sz="1200" dirty="0" err="1" smtClean="0"/>
              <a:t>oijen</a:t>
            </a:r>
            <a:r>
              <a:rPr lang="en-GB" sz="1200" dirty="0" smtClean="0"/>
              <a:t>, J.W.; Jansen, J (2013) Genetic Mapping in Experimental Populations, Cambridge University Press, Cambridge; pp156 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613725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Determination of linkage groups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600" dirty="0" smtClean="0"/>
              <a:t>The ln() is the natural logarithm function and the sums are taken over all four phenotype cells.</a:t>
            </a:r>
          </a:p>
          <a:p>
            <a:r>
              <a:rPr lang="en-GB" sz="3600" dirty="0" smtClean="0"/>
              <a:t>Both statistics behave like a </a:t>
            </a:r>
            <a:r>
              <a:rPr lang="el-GR" sz="3600" dirty="0"/>
              <a:t>χ</a:t>
            </a:r>
            <a:r>
              <a:rPr lang="en-GB" sz="3600" baseline="30000" dirty="0" smtClean="0"/>
              <a:t>2 </a:t>
            </a:r>
            <a:r>
              <a:rPr lang="en-GB" sz="3600" dirty="0" smtClean="0"/>
              <a:t>distribution with 1 degree of freedom.</a:t>
            </a:r>
          </a:p>
          <a:p>
            <a:r>
              <a:rPr lang="en-GB" sz="3600" dirty="0" smtClean="0"/>
              <a:t>For large values of n</a:t>
            </a:r>
            <a:r>
              <a:rPr lang="en-GB" sz="3600" baseline="-25000" dirty="0" smtClean="0"/>
              <a:t>p</a:t>
            </a:r>
            <a:r>
              <a:rPr lang="en-GB" sz="3600" dirty="0" smtClean="0"/>
              <a:t> the two statistics are equivalent.</a:t>
            </a:r>
          </a:p>
          <a:p>
            <a:r>
              <a:rPr lang="en-GB" sz="3600" dirty="0" smtClean="0"/>
              <a:t>Deviations from independent segregation will lead to large values of test statistic.</a:t>
            </a:r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321276" y="6510141"/>
            <a:ext cx="8082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Van </a:t>
            </a:r>
            <a:r>
              <a:rPr lang="en-GB" sz="1200" dirty="0" err="1"/>
              <a:t>O</a:t>
            </a:r>
            <a:r>
              <a:rPr lang="en-GB" sz="1200" dirty="0" err="1" smtClean="0"/>
              <a:t>oijen</a:t>
            </a:r>
            <a:r>
              <a:rPr lang="en-GB" sz="1200" dirty="0" smtClean="0"/>
              <a:t>, J.W.; Jansen, J (2013) Genetic Mapping in Experimental Populations, Cambridge University Press, Cambridge; pp156 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3827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Determination of linkage groups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Which significance threshold to use</a:t>
            </a:r>
          </a:p>
          <a:p>
            <a:r>
              <a:rPr lang="en-GB" i="1" dirty="0" smtClean="0"/>
              <a:t>P ≤ 0.05 will lead to false positives due to chance if many pairs are tested</a:t>
            </a:r>
          </a:p>
          <a:p>
            <a:r>
              <a:rPr lang="en-GB" i="1" dirty="0" smtClean="0"/>
              <a:t>LOD &gt; 3 often used; linkage is 1000 times more likely</a:t>
            </a:r>
          </a:p>
          <a:p>
            <a:r>
              <a:rPr lang="el-GR" i="1" dirty="0" smtClean="0"/>
              <a:t>Χ</a:t>
            </a:r>
            <a:r>
              <a:rPr lang="en-GB" i="1" baseline="30000" dirty="0" smtClean="0"/>
              <a:t>2</a:t>
            </a:r>
            <a:r>
              <a:rPr lang="en-GB" i="1" dirty="0" smtClean="0"/>
              <a:t> is then 13.81 which means P = 0.0002</a:t>
            </a:r>
          </a:p>
          <a:p>
            <a:r>
              <a:rPr lang="en-GB" i="1" dirty="0" smtClean="0"/>
              <a:t>Higher LOD scores often needed to separate linkage groups in dense maps</a:t>
            </a:r>
            <a:endParaRPr lang="en-GB" i="1" dirty="0"/>
          </a:p>
        </p:txBody>
      </p:sp>
      <p:sp>
        <p:nvSpPr>
          <p:cNvPr id="4" name="TextBox 3"/>
          <p:cNvSpPr txBox="1"/>
          <p:nvPr/>
        </p:nvSpPr>
        <p:spPr>
          <a:xfrm>
            <a:off x="321276" y="6510141"/>
            <a:ext cx="8082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Van </a:t>
            </a:r>
            <a:r>
              <a:rPr lang="en-GB" sz="1200" dirty="0" err="1"/>
              <a:t>O</a:t>
            </a:r>
            <a:r>
              <a:rPr lang="en-GB" sz="1200" dirty="0" err="1" smtClean="0"/>
              <a:t>oijen</a:t>
            </a:r>
            <a:r>
              <a:rPr lang="en-GB" sz="1200" dirty="0" smtClean="0"/>
              <a:t>, J.W.; Jansen, J (2013) Genetic Mapping in Experimental Populations, Cambridge University Press, Cambridge; pp156 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66219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b="1" dirty="0" smtClean="0"/>
              <a:t>Genetic map estimation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Linkage map creation uses the rate of recombination to determine the distance between loci on the same chromosome (linkage group)</a:t>
            </a:r>
          </a:p>
          <a:p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A linkage map gives the order and mutual distances of loci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4461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2"/>
          <p:cNvSpPr txBox="1">
            <a:spLocks noChangeArrowheads="1"/>
          </p:cNvSpPr>
          <p:nvPr/>
        </p:nvSpPr>
        <p:spPr bwMode="auto">
          <a:xfrm>
            <a:off x="2904561" y="673101"/>
            <a:ext cx="649338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4000" b="1" dirty="0">
                <a:latin typeface="+mj-lt"/>
              </a:rPr>
              <a:t>Aims of genetic linkage analysis</a:t>
            </a:r>
          </a:p>
        </p:txBody>
      </p:sp>
      <p:sp>
        <p:nvSpPr>
          <p:cNvPr id="54275" name="Text Box 3"/>
          <p:cNvSpPr txBox="1">
            <a:spLocks noChangeArrowheads="1"/>
          </p:cNvSpPr>
          <p:nvPr/>
        </p:nvSpPr>
        <p:spPr bwMode="auto">
          <a:xfrm>
            <a:off x="2006601" y="2274888"/>
            <a:ext cx="657943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altLang="en-US" sz="2800" b="1" dirty="0">
                <a:latin typeface="+mj-lt"/>
              </a:rPr>
              <a:t>Quantitative trait loci: Plants</a:t>
            </a:r>
          </a:p>
          <a:p>
            <a:pPr algn="l"/>
            <a:r>
              <a:rPr lang="en-US" altLang="en-US" sz="2800" b="1" dirty="0">
                <a:latin typeface="+mj-lt"/>
              </a:rPr>
              <a:t>	Yield, disease and pest resistance, </a:t>
            </a:r>
          </a:p>
          <a:p>
            <a:pPr algn="l"/>
            <a:r>
              <a:rPr lang="en-US" altLang="en-US" sz="2800" b="1" dirty="0">
                <a:latin typeface="+mj-lt"/>
              </a:rPr>
              <a:t>      </a:t>
            </a:r>
            <a:r>
              <a:rPr lang="en-US" altLang="en-US" sz="2800" b="1" dirty="0" smtClean="0">
                <a:latin typeface="+mj-lt"/>
              </a:rPr>
              <a:t>      tolerance </a:t>
            </a:r>
            <a:r>
              <a:rPr lang="en-US" altLang="en-US" sz="2800" b="1" dirty="0">
                <a:latin typeface="+mj-lt"/>
              </a:rPr>
              <a:t>to biotic and abiotic stresses</a:t>
            </a:r>
          </a:p>
          <a:p>
            <a:pPr algn="l"/>
            <a:endParaRPr lang="en-US" altLang="en-US" sz="2800" b="1" dirty="0">
              <a:latin typeface="+mj-lt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altLang="en-US" sz="2800" b="1" dirty="0">
                <a:latin typeface="+mj-lt"/>
              </a:rPr>
              <a:t>Quantitative trait loci: Humans</a:t>
            </a:r>
          </a:p>
          <a:p>
            <a:pPr algn="l"/>
            <a:r>
              <a:rPr lang="en-US" altLang="en-US" sz="2800" b="1" dirty="0">
                <a:latin typeface="+mj-lt"/>
              </a:rPr>
              <a:t>	Susceptibility to diseases</a:t>
            </a:r>
          </a:p>
        </p:txBody>
      </p:sp>
    </p:spTree>
    <p:extLst>
      <p:ext uri="{BB962C8B-B14F-4D97-AF65-F5344CB8AC3E}">
        <p14:creationId xmlns:p14="http://schemas.microsoft.com/office/powerpoint/2010/main" val="714169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Three loci in a backcross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1748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Assume crossover events are independent in adjacent sections of the chromosome</a:t>
            </a:r>
            <a:endParaRPr lang="en-GB" dirty="0"/>
          </a:p>
          <a:p>
            <a:pPr marL="0" indent="0">
              <a:buNone/>
            </a:pPr>
            <a:r>
              <a:rPr lang="en-GB" i="1" dirty="0" err="1" smtClean="0"/>
              <a:t>r</a:t>
            </a:r>
            <a:r>
              <a:rPr lang="en-GB" i="1" baseline="-25000" dirty="0" err="1" smtClean="0"/>
              <a:t>AC</a:t>
            </a:r>
            <a:r>
              <a:rPr lang="en-GB" i="1" dirty="0" smtClean="0"/>
              <a:t> = </a:t>
            </a:r>
            <a:r>
              <a:rPr lang="en-GB" i="1" dirty="0" err="1" smtClean="0"/>
              <a:t>r</a:t>
            </a:r>
            <a:r>
              <a:rPr lang="en-GB" i="1" baseline="-25000" dirty="0" err="1" smtClean="0"/>
              <a:t>AB</a:t>
            </a:r>
            <a:r>
              <a:rPr lang="en-GB" i="1" dirty="0" smtClean="0"/>
              <a:t>(1-</a:t>
            </a:r>
            <a:r>
              <a:rPr lang="en-GB" i="1" baseline="-25000" dirty="0" smtClean="0"/>
              <a:t> </a:t>
            </a:r>
            <a:r>
              <a:rPr lang="en-GB" i="1" dirty="0" err="1" smtClean="0"/>
              <a:t>r</a:t>
            </a:r>
            <a:r>
              <a:rPr lang="en-GB" i="1" baseline="-25000" dirty="0" err="1" smtClean="0"/>
              <a:t>BC</a:t>
            </a:r>
            <a:r>
              <a:rPr lang="en-GB" i="1" dirty="0" smtClean="0"/>
              <a:t>) + (1-</a:t>
            </a:r>
            <a:r>
              <a:rPr lang="en-GB" i="1" baseline="-25000" dirty="0" smtClean="0"/>
              <a:t> </a:t>
            </a:r>
            <a:r>
              <a:rPr lang="en-GB" i="1" dirty="0" err="1" smtClean="0"/>
              <a:t>r</a:t>
            </a:r>
            <a:r>
              <a:rPr lang="en-GB" i="1" baseline="-25000" dirty="0" err="1" smtClean="0"/>
              <a:t>AB</a:t>
            </a:r>
            <a:r>
              <a:rPr lang="en-GB" i="1" dirty="0" smtClean="0"/>
              <a:t>)</a:t>
            </a:r>
            <a:r>
              <a:rPr lang="en-GB" i="1" dirty="0" err="1" smtClean="0"/>
              <a:t>r</a:t>
            </a:r>
            <a:r>
              <a:rPr lang="en-GB" i="1" baseline="-25000" dirty="0" err="1" smtClean="0"/>
              <a:t>BC</a:t>
            </a:r>
            <a:r>
              <a:rPr lang="en-GB" i="1" baseline="-25000" dirty="0" smtClean="0"/>
              <a:t> </a:t>
            </a:r>
            <a:r>
              <a:rPr lang="en-GB" i="1" dirty="0" smtClean="0"/>
              <a:t>= </a:t>
            </a:r>
            <a:r>
              <a:rPr lang="en-GB" i="1" dirty="0" err="1" smtClean="0"/>
              <a:t>r</a:t>
            </a:r>
            <a:r>
              <a:rPr lang="en-GB" i="1" baseline="-25000" dirty="0" err="1" smtClean="0"/>
              <a:t>AB</a:t>
            </a:r>
            <a:r>
              <a:rPr lang="en-GB" i="1" baseline="-25000" dirty="0" smtClean="0"/>
              <a:t>  </a:t>
            </a:r>
            <a:r>
              <a:rPr lang="en-GB" i="1" dirty="0" smtClean="0"/>
              <a:t>+ </a:t>
            </a:r>
            <a:r>
              <a:rPr lang="en-GB" i="1" dirty="0" err="1" smtClean="0"/>
              <a:t>r</a:t>
            </a:r>
            <a:r>
              <a:rPr lang="en-GB" i="1" baseline="-25000" dirty="0" err="1" smtClean="0"/>
              <a:t>AB</a:t>
            </a:r>
            <a:r>
              <a:rPr lang="en-GB" i="1" baseline="-25000" dirty="0" smtClean="0"/>
              <a:t>  </a:t>
            </a:r>
            <a:r>
              <a:rPr lang="en-GB" i="1" dirty="0" smtClean="0"/>
              <a:t>- 2r</a:t>
            </a:r>
            <a:r>
              <a:rPr lang="en-GB" i="1" baseline="-25000" dirty="0" smtClean="0"/>
              <a:t>AB </a:t>
            </a:r>
            <a:r>
              <a:rPr lang="en-GB" i="1" dirty="0" err="1" smtClean="0"/>
              <a:t>r</a:t>
            </a:r>
            <a:r>
              <a:rPr lang="en-GB" i="1" baseline="-25000" dirty="0" err="1" smtClean="0"/>
              <a:t>BC</a:t>
            </a:r>
            <a:r>
              <a:rPr lang="en-GB" i="1" baseline="-25000" dirty="0" smtClean="0"/>
              <a:t> </a:t>
            </a:r>
            <a:endParaRPr lang="en-GB" i="1" dirty="0"/>
          </a:p>
          <a:p>
            <a:pPr marL="0" indent="0">
              <a:buNone/>
            </a:pPr>
            <a:endParaRPr lang="en-GB" i="1" dirty="0" smtClean="0"/>
          </a:p>
          <a:p>
            <a:r>
              <a:rPr lang="en-GB" i="1" dirty="0" smtClean="0"/>
              <a:t>Haldane mapping function translates recombination frequencies to additive map distances</a:t>
            </a:r>
          </a:p>
          <a:p>
            <a:pPr marL="0" indent="0">
              <a:buNone/>
            </a:pPr>
            <a:endParaRPr lang="en-GB" i="1" dirty="0" smtClean="0"/>
          </a:p>
          <a:p>
            <a:pPr marL="0" indent="0">
              <a:buNone/>
            </a:pPr>
            <a:r>
              <a:rPr lang="en-GB" i="1" dirty="0" smtClean="0"/>
              <a:t>d(</a:t>
            </a:r>
            <a:r>
              <a:rPr lang="en-GB" i="1" dirty="0" err="1"/>
              <a:t>r</a:t>
            </a:r>
            <a:r>
              <a:rPr lang="en-GB" i="1" baseline="-25000" dirty="0" err="1"/>
              <a:t>AC</a:t>
            </a:r>
            <a:r>
              <a:rPr lang="en-GB" i="1" dirty="0" smtClean="0"/>
              <a:t>)  = d(</a:t>
            </a:r>
            <a:r>
              <a:rPr lang="en-GB" i="1" dirty="0" err="1" smtClean="0"/>
              <a:t>r</a:t>
            </a:r>
            <a:r>
              <a:rPr lang="en-GB" i="1" baseline="-25000" dirty="0" err="1" smtClean="0"/>
              <a:t>AB</a:t>
            </a:r>
            <a:r>
              <a:rPr lang="en-GB" i="1" dirty="0" smtClean="0"/>
              <a:t>) + d(</a:t>
            </a:r>
            <a:r>
              <a:rPr lang="en-GB" i="1" dirty="0" err="1" smtClean="0"/>
              <a:t>r</a:t>
            </a:r>
            <a:r>
              <a:rPr lang="en-GB" i="1" baseline="-25000" dirty="0" err="1" smtClean="0"/>
              <a:t>BC</a:t>
            </a:r>
            <a:r>
              <a:rPr lang="en-GB" i="1" dirty="0" smtClean="0"/>
              <a:t>)</a:t>
            </a:r>
          </a:p>
          <a:p>
            <a:pPr marL="0" indent="0">
              <a:buNone/>
            </a:pPr>
            <a:r>
              <a:rPr lang="en-GB" i="1" dirty="0"/>
              <a:t>d</a:t>
            </a:r>
            <a:r>
              <a:rPr lang="en-GB" i="1" dirty="0" smtClean="0"/>
              <a:t> = -50ln(1-2r); </a:t>
            </a:r>
            <a:r>
              <a:rPr lang="en-GB" i="1" dirty="0" err="1" smtClean="0"/>
              <a:t>centiMorgan</a:t>
            </a:r>
            <a:r>
              <a:rPr lang="en-GB" i="1" dirty="0" smtClean="0"/>
              <a:t> (</a:t>
            </a:r>
            <a:r>
              <a:rPr lang="en-GB" i="1" dirty="0" err="1" smtClean="0"/>
              <a:t>cM</a:t>
            </a:r>
            <a:r>
              <a:rPr lang="en-GB" i="1" dirty="0" smtClean="0"/>
              <a:t>)</a:t>
            </a:r>
          </a:p>
          <a:p>
            <a:pPr marL="0" indent="0">
              <a:buNone/>
            </a:pPr>
            <a:r>
              <a:rPr lang="en-GB" i="1" dirty="0" smtClean="0"/>
              <a:t>r = (1-exp(-0.02d))/2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380302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Three loci in a backcross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1748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 smtClean="0"/>
              <a:t>Assume crossover interference</a:t>
            </a:r>
            <a:endParaRPr lang="en-GB" dirty="0"/>
          </a:p>
          <a:p>
            <a:pPr marL="0" indent="0">
              <a:buNone/>
            </a:pPr>
            <a:r>
              <a:rPr lang="en-GB" i="1" dirty="0" err="1" smtClean="0"/>
              <a:t>r</a:t>
            </a:r>
            <a:r>
              <a:rPr lang="en-GB" i="1" baseline="-25000" dirty="0" err="1" smtClean="0"/>
              <a:t>AC</a:t>
            </a:r>
            <a:r>
              <a:rPr lang="en-GB" i="1" dirty="0" smtClean="0"/>
              <a:t> = (</a:t>
            </a:r>
            <a:r>
              <a:rPr lang="en-GB" i="1" dirty="0" err="1" smtClean="0"/>
              <a:t>r</a:t>
            </a:r>
            <a:r>
              <a:rPr lang="en-GB" i="1" baseline="-25000" dirty="0" err="1" smtClean="0"/>
              <a:t>AB</a:t>
            </a:r>
            <a:r>
              <a:rPr lang="en-GB" i="1" baseline="-25000" dirty="0" smtClean="0"/>
              <a:t>  </a:t>
            </a:r>
            <a:r>
              <a:rPr lang="en-GB" i="1" dirty="0" smtClean="0"/>
              <a:t>+ </a:t>
            </a:r>
            <a:r>
              <a:rPr lang="en-GB" i="1" dirty="0" err="1" smtClean="0"/>
              <a:t>r</a:t>
            </a:r>
            <a:r>
              <a:rPr lang="en-GB" i="1" baseline="-25000" dirty="0" err="1" smtClean="0"/>
              <a:t>AB</a:t>
            </a:r>
            <a:r>
              <a:rPr lang="en-GB" i="1" dirty="0" smtClean="0"/>
              <a:t>)/(1 + 4r</a:t>
            </a:r>
            <a:r>
              <a:rPr lang="en-GB" i="1" baseline="-25000" dirty="0" smtClean="0"/>
              <a:t>AB </a:t>
            </a:r>
            <a:r>
              <a:rPr lang="en-GB" i="1" dirty="0" err="1" smtClean="0"/>
              <a:t>r</a:t>
            </a:r>
            <a:r>
              <a:rPr lang="en-GB" i="1" baseline="-25000" dirty="0" err="1" smtClean="0"/>
              <a:t>BC</a:t>
            </a:r>
            <a:r>
              <a:rPr lang="en-GB" i="1" dirty="0" smtClean="0"/>
              <a:t>)</a:t>
            </a:r>
            <a:r>
              <a:rPr lang="en-GB" i="1" baseline="-25000" dirty="0" smtClean="0"/>
              <a:t> </a:t>
            </a:r>
            <a:endParaRPr lang="en-GB" i="1" dirty="0"/>
          </a:p>
          <a:p>
            <a:pPr marL="0" indent="0">
              <a:buNone/>
            </a:pPr>
            <a:r>
              <a:rPr lang="en-GB" i="1" dirty="0"/>
              <a:t>d(</a:t>
            </a:r>
            <a:r>
              <a:rPr lang="en-GB" i="1" dirty="0" err="1"/>
              <a:t>r</a:t>
            </a:r>
            <a:r>
              <a:rPr lang="en-GB" i="1" baseline="-25000" dirty="0" err="1"/>
              <a:t>AC</a:t>
            </a:r>
            <a:r>
              <a:rPr lang="en-GB" i="1" dirty="0"/>
              <a:t>)  = d(</a:t>
            </a:r>
            <a:r>
              <a:rPr lang="en-GB" i="1" dirty="0" err="1"/>
              <a:t>r</a:t>
            </a:r>
            <a:r>
              <a:rPr lang="en-GB" i="1" baseline="-25000" dirty="0" err="1"/>
              <a:t>AB</a:t>
            </a:r>
            <a:r>
              <a:rPr lang="en-GB" i="1" dirty="0"/>
              <a:t>) + d(</a:t>
            </a:r>
            <a:r>
              <a:rPr lang="en-GB" i="1" dirty="0" err="1"/>
              <a:t>r</a:t>
            </a:r>
            <a:r>
              <a:rPr lang="en-GB" i="1" baseline="-25000" dirty="0" err="1"/>
              <a:t>BC</a:t>
            </a:r>
            <a:r>
              <a:rPr lang="en-GB" i="1" dirty="0"/>
              <a:t>)</a:t>
            </a:r>
          </a:p>
          <a:p>
            <a:pPr marL="0" indent="0">
              <a:buNone/>
            </a:pPr>
            <a:endParaRPr lang="en-GB" i="1" dirty="0" smtClean="0"/>
          </a:p>
          <a:p>
            <a:r>
              <a:rPr lang="en-GB" i="1" dirty="0" err="1" smtClean="0"/>
              <a:t>Kosambi</a:t>
            </a:r>
            <a:r>
              <a:rPr lang="en-GB" i="1" dirty="0" smtClean="0"/>
              <a:t> mapping function explains many experimental results better than Haldane</a:t>
            </a:r>
          </a:p>
          <a:p>
            <a:pPr marL="0" indent="0">
              <a:buNone/>
            </a:pPr>
            <a:r>
              <a:rPr lang="en-GB" i="1" dirty="0" smtClean="0"/>
              <a:t>d = 25ln((1+2R)/(1-2r)); </a:t>
            </a:r>
            <a:r>
              <a:rPr lang="en-GB" i="1" dirty="0" err="1" smtClean="0"/>
              <a:t>centiMorgan</a:t>
            </a:r>
            <a:r>
              <a:rPr lang="en-GB" i="1" dirty="0" smtClean="0"/>
              <a:t> (</a:t>
            </a:r>
            <a:r>
              <a:rPr lang="en-GB" i="1" dirty="0" err="1" smtClean="0"/>
              <a:t>cM</a:t>
            </a:r>
            <a:r>
              <a:rPr lang="en-GB" i="1" dirty="0" smtClean="0"/>
              <a:t>)</a:t>
            </a:r>
          </a:p>
          <a:p>
            <a:pPr marL="0" indent="0">
              <a:buNone/>
            </a:pPr>
            <a:r>
              <a:rPr lang="en-GB" i="1" dirty="0" smtClean="0"/>
              <a:t>r = 0.5tanh(0.02d)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4100452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b="1" dirty="0" smtClean="0"/>
              <a:t>Map estimation by linear regression</a:t>
            </a:r>
            <a:endParaRPr lang="en-GB" sz="4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707893" y="1946031"/>
            <a:ext cx="6782626" cy="2226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i="1" dirty="0" err="1" smtClean="0"/>
              <a:t>d</a:t>
            </a:r>
            <a:r>
              <a:rPr lang="en-GB" sz="3200" i="1" baseline="-25000" dirty="0" err="1" smtClean="0"/>
              <a:t>AB</a:t>
            </a:r>
            <a:r>
              <a:rPr lang="en-GB" sz="3200" i="1" baseline="-25000" dirty="0" smtClean="0"/>
              <a:t> </a:t>
            </a:r>
            <a:r>
              <a:rPr lang="en-GB" sz="3200" i="1" baseline="-25000" dirty="0" smtClean="0"/>
              <a:t>              </a:t>
            </a:r>
            <a:r>
              <a:rPr lang="en-GB" sz="3200" i="1" dirty="0" smtClean="0"/>
              <a:t>= </a:t>
            </a:r>
            <a:r>
              <a:rPr lang="el-GR" sz="3200" i="1" dirty="0" smtClean="0"/>
              <a:t>δ</a:t>
            </a:r>
            <a:r>
              <a:rPr lang="en-GB" sz="3200" i="1" baseline="-25000" dirty="0" smtClean="0"/>
              <a:t>AB</a:t>
            </a:r>
            <a:r>
              <a:rPr lang="en-GB" sz="3200" i="1" dirty="0" smtClean="0"/>
              <a:t> + </a:t>
            </a:r>
            <a:r>
              <a:rPr lang="en-GB" sz="3200" i="1" dirty="0" err="1" smtClean="0"/>
              <a:t>e</a:t>
            </a:r>
            <a:r>
              <a:rPr lang="en-GB" sz="3200" i="1" baseline="-25000" dirty="0" err="1" smtClean="0"/>
              <a:t>AB</a:t>
            </a:r>
            <a:r>
              <a:rPr lang="en-GB" sz="3200" i="1" baseline="-25000" dirty="0" smtClean="0"/>
              <a:t> </a:t>
            </a:r>
            <a:r>
              <a:rPr lang="en-GB" sz="3200" i="1" dirty="0" smtClean="0"/>
              <a:t>= 1*</a:t>
            </a:r>
            <a:r>
              <a:rPr lang="el-GR" sz="3200" i="1" dirty="0" smtClean="0"/>
              <a:t>δ</a:t>
            </a:r>
            <a:r>
              <a:rPr lang="en-GB" sz="3200" i="1" baseline="-25000" dirty="0" smtClean="0"/>
              <a:t>AB </a:t>
            </a:r>
            <a:r>
              <a:rPr lang="en-GB" sz="3200" i="1" dirty="0" smtClean="0"/>
              <a:t>+ 0*</a:t>
            </a:r>
            <a:r>
              <a:rPr lang="el-GR" sz="3200" i="1" dirty="0" smtClean="0"/>
              <a:t>δ</a:t>
            </a:r>
            <a:r>
              <a:rPr lang="en-GB" sz="3200" i="1" baseline="-25000" dirty="0" smtClean="0"/>
              <a:t>BC </a:t>
            </a:r>
            <a:r>
              <a:rPr lang="en-GB" sz="3200" i="1" dirty="0" smtClean="0"/>
              <a:t>+ </a:t>
            </a:r>
            <a:r>
              <a:rPr lang="en-GB" sz="3200" i="1" dirty="0" err="1" smtClean="0"/>
              <a:t>e</a:t>
            </a:r>
            <a:r>
              <a:rPr lang="en-GB" sz="3200" i="1" baseline="-25000" dirty="0" err="1" smtClean="0"/>
              <a:t>AB</a:t>
            </a:r>
            <a:endParaRPr lang="en-GB" sz="3200" i="1" baseline="-25000" dirty="0" smtClean="0"/>
          </a:p>
          <a:p>
            <a:endParaRPr lang="en-GB" sz="3200" i="1" baseline="-25000" dirty="0" smtClean="0"/>
          </a:p>
          <a:p>
            <a:r>
              <a:rPr lang="en-GB" sz="3200" i="1" dirty="0" err="1" smtClean="0"/>
              <a:t>d</a:t>
            </a:r>
            <a:r>
              <a:rPr lang="en-GB" sz="3200" i="1" baseline="-25000" dirty="0" err="1" smtClean="0"/>
              <a:t>BC</a:t>
            </a:r>
            <a:r>
              <a:rPr lang="en-GB" sz="3200" i="1" baseline="-25000" dirty="0" smtClean="0"/>
              <a:t> </a:t>
            </a:r>
            <a:r>
              <a:rPr lang="en-GB" sz="3200" i="1" baseline="-25000" dirty="0" smtClean="0"/>
              <a:t>               </a:t>
            </a:r>
            <a:r>
              <a:rPr lang="en-GB" sz="3200" i="1" dirty="0" smtClean="0"/>
              <a:t>= </a:t>
            </a:r>
            <a:r>
              <a:rPr lang="el-GR" sz="3200" i="1" dirty="0" smtClean="0"/>
              <a:t>δ</a:t>
            </a:r>
            <a:r>
              <a:rPr lang="en-GB" sz="3200" i="1" baseline="-25000" dirty="0" smtClean="0"/>
              <a:t>BC</a:t>
            </a:r>
            <a:r>
              <a:rPr lang="en-GB" sz="3200" i="1" dirty="0" smtClean="0"/>
              <a:t> </a:t>
            </a:r>
            <a:r>
              <a:rPr lang="en-GB" sz="3200" i="1" dirty="0"/>
              <a:t>+ </a:t>
            </a:r>
            <a:r>
              <a:rPr lang="en-GB" sz="3200" i="1" dirty="0" err="1" smtClean="0"/>
              <a:t>e</a:t>
            </a:r>
            <a:r>
              <a:rPr lang="en-GB" sz="3200" i="1" baseline="-25000" dirty="0" err="1" smtClean="0"/>
              <a:t>BC</a:t>
            </a:r>
            <a:r>
              <a:rPr lang="en-GB" sz="3200" i="1" baseline="-25000" dirty="0" smtClean="0"/>
              <a:t> </a:t>
            </a:r>
            <a:r>
              <a:rPr lang="en-GB" sz="3200" i="1" dirty="0"/>
              <a:t>= </a:t>
            </a:r>
            <a:r>
              <a:rPr lang="en-GB" sz="3200" i="1" dirty="0" smtClean="0"/>
              <a:t>0*</a:t>
            </a:r>
            <a:r>
              <a:rPr lang="el-GR" sz="3200" i="1" dirty="0"/>
              <a:t>δ</a:t>
            </a:r>
            <a:r>
              <a:rPr lang="en-GB" sz="3200" i="1" baseline="-25000" dirty="0"/>
              <a:t>AB </a:t>
            </a:r>
            <a:r>
              <a:rPr lang="en-GB" sz="3200" i="1" dirty="0"/>
              <a:t>+ </a:t>
            </a:r>
            <a:r>
              <a:rPr lang="en-GB" sz="3200" i="1" dirty="0" smtClean="0"/>
              <a:t>1*</a:t>
            </a:r>
            <a:r>
              <a:rPr lang="el-GR" sz="3200" i="1" dirty="0"/>
              <a:t>δ</a:t>
            </a:r>
            <a:r>
              <a:rPr lang="en-GB" sz="3200" i="1" baseline="-25000" dirty="0"/>
              <a:t>BC </a:t>
            </a:r>
            <a:r>
              <a:rPr lang="en-GB" sz="3200" i="1" dirty="0"/>
              <a:t>+ </a:t>
            </a:r>
            <a:r>
              <a:rPr lang="en-GB" sz="3200" i="1" dirty="0" err="1" smtClean="0"/>
              <a:t>e</a:t>
            </a:r>
            <a:r>
              <a:rPr lang="en-GB" sz="3200" i="1" baseline="-25000" dirty="0" err="1" smtClean="0"/>
              <a:t>BC</a:t>
            </a:r>
            <a:endParaRPr lang="en-GB" sz="3200" i="1" baseline="-25000" dirty="0" smtClean="0"/>
          </a:p>
          <a:p>
            <a:endParaRPr lang="en-GB" sz="3200" i="1" baseline="-25000" dirty="0" smtClean="0"/>
          </a:p>
          <a:p>
            <a:r>
              <a:rPr lang="en-GB" sz="3200" i="1" dirty="0" err="1" smtClean="0"/>
              <a:t>d</a:t>
            </a:r>
            <a:r>
              <a:rPr lang="en-GB" sz="3200" i="1" baseline="-25000" dirty="0" err="1" smtClean="0"/>
              <a:t>AC</a:t>
            </a:r>
            <a:r>
              <a:rPr lang="en-GB" sz="3200" i="1" baseline="-25000" dirty="0" smtClean="0"/>
              <a:t> </a:t>
            </a:r>
            <a:r>
              <a:rPr lang="en-GB" sz="3200" i="1" dirty="0" smtClean="0"/>
              <a:t>=</a:t>
            </a:r>
            <a:r>
              <a:rPr lang="el-GR" sz="3200" i="1" dirty="0"/>
              <a:t> δ</a:t>
            </a:r>
            <a:r>
              <a:rPr lang="en-GB" sz="3200" i="1" baseline="-25000" dirty="0"/>
              <a:t>AB</a:t>
            </a:r>
            <a:r>
              <a:rPr lang="en-GB" sz="3200" i="1" dirty="0" smtClean="0"/>
              <a:t> + </a:t>
            </a:r>
            <a:r>
              <a:rPr lang="el-GR" sz="3200" i="1" dirty="0" smtClean="0"/>
              <a:t>δ</a:t>
            </a:r>
            <a:r>
              <a:rPr lang="en-GB" sz="3200" i="1" baseline="-25000" dirty="0"/>
              <a:t>BC</a:t>
            </a:r>
            <a:r>
              <a:rPr lang="en-GB" sz="3200" i="1" dirty="0"/>
              <a:t> + </a:t>
            </a:r>
            <a:r>
              <a:rPr lang="en-GB" sz="3200" i="1" dirty="0" err="1" smtClean="0"/>
              <a:t>e</a:t>
            </a:r>
            <a:r>
              <a:rPr lang="en-GB" sz="3200" i="1" baseline="-25000" dirty="0" err="1" smtClean="0"/>
              <a:t>AC</a:t>
            </a:r>
            <a:r>
              <a:rPr lang="en-GB" sz="3200" i="1" baseline="-25000" dirty="0" smtClean="0"/>
              <a:t> </a:t>
            </a:r>
            <a:r>
              <a:rPr lang="en-GB" sz="3200" i="1" dirty="0"/>
              <a:t>= </a:t>
            </a:r>
            <a:r>
              <a:rPr lang="en-GB" sz="3200" i="1" dirty="0" smtClean="0"/>
              <a:t>1*</a:t>
            </a:r>
            <a:r>
              <a:rPr lang="el-GR" sz="3200" i="1" dirty="0"/>
              <a:t>δ</a:t>
            </a:r>
            <a:r>
              <a:rPr lang="en-GB" sz="3200" i="1" baseline="-25000" dirty="0"/>
              <a:t>AB </a:t>
            </a:r>
            <a:r>
              <a:rPr lang="en-GB" sz="3200" i="1" dirty="0"/>
              <a:t>+ 1*</a:t>
            </a:r>
            <a:r>
              <a:rPr lang="el-GR" sz="3200" i="1" dirty="0"/>
              <a:t>δ</a:t>
            </a:r>
            <a:r>
              <a:rPr lang="en-GB" sz="3200" i="1" baseline="-25000" dirty="0"/>
              <a:t>BC </a:t>
            </a:r>
            <a:r>
              <a:rPr lang="en-GB" sz="3200" i="1" dirty="0"/>
              <a:t>+ </a:t>
            </a:r>
            <a:r>
              <a:rPr lang="en-GB" sz="3200" i="1" dirty="0" err="1" smtClean="0"/>
              <a:t>e</a:t>
            </a:r>
            <a:r>
              <a:rPr lang="en-GB" sz="3200" i="1" baseline="-25000" dirty="0" err="1" smtClean="0"/>
              <a:t>AC</a:t>
            </a:r>
            <a:endParaRPr lang="en-GB" sz="3200" i="1" baseline="-25000" dirty="0"/>
          </a:p>
        </p:txBody>
      </p:sp>
    </p:spTree>
    <p:extLst>
      <p:ext uri="{BB962C8B-B14F-4D97-AF65-F5344CB8AC3E}">
        <p14:creationId xmlns:p14="http://schemas.microsoft.com/office/powerpoint/2010/main" val="448336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b="1" dirty="0" smtClean="0"/>
              <a:t>Map estimation by maximum likelihood</a:t>
            </a:r>
            <a:endParaRPr lang="en-GB" sz="4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922584"/>
            <a:ext cx="1024235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i="1" dirty="0" smtClean="0"/>
              <a:t>Ln(L) = </a:t>
            </a:r>
            <a:r>
              <a:rPr lang="en-GB" sz="3200" i="1" dirty="0" err="1" smtClean="0"/>
              <a:t>S</a:t>
            </a:r>
            <a:r>
              <a:rPr lang="en-GB" sz="3200" i="1" baseline="-25000" dirty="0" err="1" smtClean="0"/>
              <a:t>AB</a:t>
            </a:r>
            <a:r>
              <a:rPr lang="en-GB" sz="3200" i="1" dirty="0" err="1" smtClean="0"/>
              <a:t>ln</a:t>
            </a:r>
            <a:r>
              <a:rPr lang="en-GB" sz="3200" i="1" dirty="0" smtClean="0"/>
              <a:t>(S</a:t>
            </a:r>
            <a:r>
              <a:rPr lang="en-GB" sz="3200" i="1" baseline="-25000" dirty="0" smtClean="0"/>
              <a:t>AB</a:t>
            </a:r>
            <a:r>
              <a:rPr lang="en-GB" sz="3200" i="1" dirty="0" smtClean="0"/>
              <a:t>) + </a:t>
            </a:r>
            <a:r>
              <a:rPr lang="en-GB" sz="3200" i="1" dirty="0" err="1" smtClean="0"/>
              <a:t>R</a:t>
            </a:r>
            <a:r>
              <a:rPr lang="en-GB" sz="3200" i="1" baseline="-25000" dirty="0" err="1" smtClean="0"/>
              <a:t>AB</a:t>
            </a:r>
            <a:r>
              <a:rPr lang="en-GB" sz="3200" i="1" dirty="0" err="1" smtClean="0"/>
              <a:t>ln</a:t>
            </a:r>
            <a:r>
              <a:rPr lang="en-GB" sz="3200" i="1" dirty="0" smtClean="0"/>
              <a:t>(R</a:t>
            </a:r>
            <a:r>
              <a:rPr lang="en-GB" sz="3200" i="1" baseline="-25000" dirty="0" smtClean="0"/>
              <a:t>AB</a:t>
            </a:r>
            <a:r>
              <a:rPr lang="en-GB" sz="3200" i="1" dirty="0" smtClean="0"/>
              <a:t>) + </a:t>
            </a:r>
            <a:r>
              <a:rPr lang="en-GB" sz="3200" i="1" dirty="0" err="1" smtClean="0"/>
              <a:t>S</a:t>
            </a:r>
            <a:r>
              <a:rPr lang="en-GB" sz="3200" i="1" baseline="-25000" dirty="0" err="1" smtClean="0"/>
              <a:t>BC</a:t>
            </a:r>
            <a:r>
              <a:rPr lang="en-GB" sz="3200" i="1" dirty="0" err="1" smtClean="0"/>
              <a:t>ln</a:t>
            </a:r>
            <a:r>
              <a:rPr lang="en-GB" sz="3200" i="1" dirty="0" smtClean="0"/>
              <a:t>(S</a:t>
            </a:r>
            <a:r>
              <a:rPr lang="en-GB" sz="3200" i="1" baseline="-25000" dirty="0" smtClean="0"/>
              <a:t>BC</a:t>
            </a:r>
            <a:r>
              <a:rPr lang="en-GB" sz="3200" i="1" dirty="0" smtClean="0"/>
              <a:t>) + </a:t>
            </a:r>
            <a:r>
              <a:rPr lang="en-GB" sz="3200" i="1" dirty="0" err="1" smtClean="0"/>
              <a:t>R</a:t>
            </a:r>
            <a:r>
              <a:rPr lang="en-GB" sz="3200" i="1" baseline="-25000" dirty="0" err="1" smtClean="0"/>
              <a:t>BC</a:t>
            </a:r>
            <a:r>
              <a:rPr lang="en-GB" sz="3200" i="1" dirty="0" err="1" smtClean="0"/>
              <a:t>ln</a:t>
            </a:r>
            <a:r>
              <a:rPr lang="en-GB" sz="3200" i="1" dirty="0" smtClean="0"/>
              <a:t>(R</a:t>
            </a:r>
            <a:r>
              <a:rPr lang="en-GB" sz="3200" i="1" baseline="-25000" dirty="0" smtClean="0"/>
              <a:t>BC</a:t>
            </a:r>
            <a:r>
              <a:rPr lang="en-GB" sz="3200" i="1" dirty="0" smtClean="0"/>
              <a:t>) </a:t>
            </a:r>
            <a:r>
              <a:rPr lang="en-GB" sz="3200" i="1" dirty="0"/>
              <a:t>-</a:t>
            </a:r>
            <a:r>
              <a:rPr lang="en-GB" sz="3200" i="1" dirty="0" smtClean="0"/>
              <a:t> </a:t>
            </a:r>
            <a:r>
              <a:rPr lang="en-GB" sz="3200" i="1" dirty="0" err="1" smtClean="0"/>
              <a:t>N</a:t>
            </a:r>
            <a:r>
              <a:rPr lang="en-GB" sz="3200" i="1" baseline="-25000" dirty="0" err="1" smtClean="0"/>
              <a:t>t</a:t>
            </a:r>
            <a:r>
              <a:rPr lang="en-GB" sz="3200" i="1" dirty="0" err="1" smtClean="0"/>
              <a:t>ln</a:t>
            </a:r>
            <a:r>
              <a:rPr lang="en-GB" sz="3200" i="1" dirty="0" smtClean="0"/>
              <a:t>(2)</a:t>
            </a:r>
          </a:p>
          <a:p>
            <a:endParaRPr lang="en-GB" sz="3200" i="1" dirty="0"/>
          </a:p>
          <a:p>
            <a:r>
              <a:rPr lang="en-GB" sz="3200" i="1" dirty="0" err="1" smtClean="0"/>
              <a:t>rhat</a:t>
            </a:r>
            <a:r>
              <a:rPr lang="en-GB" sz="3200" i="1" baseline="-25000" dirty="0" err="1" smtClean="0"/>
              <a:t>AB</a:t>
            </a:r>
            <a:r>
              <a:rPr lang="en-GB" sz="3200" i="1" dirty="0" smtClean="0"/>
              <a:t> =  R</a:t>
            </a:r>
            <a:r>
              <a:rPr lang="en-GB" sz="3200" i="1" baseline="-25000" dirty="0" smtClean="0"/>
              <a:t>AB</a:t>
            </a:r>
            <a:r>
              <a:rPr lang="en-GB" sz="3200" i="1" dirty="0" smtClean="0"/>
              <a:t>/N</a:t>
            </a:r>
          </a:p>
          <a:p>
            <a:endParaRPr lang="en-GB" sz="3200" i="1" dirty="0"/>
          </a:p>
          <a:p>
            <a:r>
              <a:rPr lang="en-GB" sz="3200" i="1" dirty="0" err="1" smtClean="0"/>
              <a:t>rhat</a:t>
            </a:r>
            <a:r>
              <a:rPr lang="en-GB" sz="3200" i="1" baseline="-25000" dirty="0" err="1" smtClean="0"/>
              <a:t>BC</a:t>
            </a:r>
            <a:r>
              <a:rPr lang="en-GB" sz="3200" i="1" dirty="0" smtClean="0"/>
              <a:t> </a:t>
            </a:r>
            <a:r>
              <a:rPr lang="en-GB" sz="3200" i="1" dirty="0"/>
              <a:t>=  </a:t>
            </a:r>
            <a:r>
              <a:rPr lang="en-GB" sz="3200" i="1" dirty="0" smtClean="0"/>
              <a:t>R</a:t>
            </a:r>
            <a:r>
              <a:rPr lang="en-GB" sz="3200" i="1" baseline="-25000" dirty="0" smtClean="0"/>
              <a:t>BC</a:t>
            </a:r>
            <a:r>
              <a:rPr lang="en-GB" sz="3200" i="1" dirty="0" smtClean="0"/>
              <a:t>/N</a:t>
            </a:r>
            <a:endParaRPr lang="en-GB" sz="3200" i="1" dirty="0"/>
          </a:p>
          <a:p>
            <a:endParaRPr lang="en-GB" sz="3200" i="1" dirty="0"/>
          </a:p>
        </p:txBody>
      </p:sp>
    </p:spTree>
    <p:extLst>
      <p:ext uri="{BB962C8B-B14F-4D97-AF65-F5344CB8AC3E}">
        <p14:creationId xmlns:p14="http://schemas.microsoft.com/office/powerpoint/2010/main" val="2094165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8903" y="157219"/>
            <a:ext cx="10515600" cy="1325563"/>
          </a:xfrm>
        </p:spPr>
        <p:txBody>
          <a:bodyPr/>
          <a:lstStyle/>
          <a:p>
            <a:pPr algn="ctr"/>
            <a:r>
              <a:rPr lang="en-GB" dirty="0" smtClean="0"/>
              <a:t>Outbreeding species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2787"/>
            <a:ext cx="10515600" cy="4877344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Grandparents:       GP1 </a:t>
            </a:r>
            <a:r>
              <a:rPr lang="en-GB" i="1" dirty="0" err="1" smtClean="0"/>
              <a:t>ai</a:t>
            </a:r>
            <a:r>
              <a:rPr lang="en-GB" dirty="0" smtClean="0"/>
              <a:t>    X    GP2 </a:t>
            </a:r>
            <a:r>
              <a:rPr lang="en-GB" i="1" dirty="0" smtClean="0"/>
              <a:t>bi</a:t>
            </a:r>
            <a:r>
              <a:rPr lang="en-GB" dirty="0" smtClean="0"/>
              <a:t>           GP3 </a:t>
            </a:r>
            <a:r>
              <a:rPr lang="en-GB" i="1" dirty="0" smtClean="0"/>
              <a:t>ci</a:t>
            </a:r>
            <a:r>
              <a:rPr lang="en-GB" dirty="0" smtClean="0"/>
              <a:t>   X</a:t>
            </a:r>
            <a:r>
              <a:rPr lang="en-GB" dirty="0"/>
              <a:t> </a:t>
            </a:r>
            <a:r>
              <a:rPr lang="en-GB" dirty="0" smtClean="0"/>
              <a:t>  GP4 </a:t>
            </a:r>
            <a:r>
              <a:rPr lang="en-GB" i="1" dirty="0" smtClean="0"/>
              <a:t>di</a:t>
            </a:r>
            <a:r>
              <a:rPr lang="en-GB" dirty="0" smtClean="0"/>
              <a:t>          </a:t>
            </a: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Parents:                 	           P1 </a:t>
            </a:r>
            <a:r>
              <a:rPr lang="en-GB" i="1" dirty="0" smtClean="0"/>
              <a:t>ab</a:t>
            </a:r>
            <a:r>
              <a:rPr lang="en-GB" dirty="0" smtClean="0"/>
              <a:t> </a:t>
            </a:r>
            <a:r>
              <a:rPr lang="en-GB" dirty="0"/>
              <a:t>	</a:t>
            </a:r>
            <a:r>
              <a:rPr lang="en-GB" dirty="0" smtClean="0"/>
              <a:t>	</a:t>
            </a:r>
            <a:r>
              <a:rPr lang="en-GB" dirty="0"/>
              <a:t> </a:t>
            </a:r>
            <a:r>
              <a:rPr lang="en-GB" dirty="0" smtClean="0"/>
              <a:t>                 </a:t>
            </a:r>
            <a:r>
              <a:rPr lang="en-GB" dirty="0"/>
              <a:t> </a:t>
            </a:r>
            <a:r>
              <a:rPr lang="en-GB" dirty="0" smtClean="0"/>
              <a:t>  P2 </a:t>
            </a:r>
            <a:r>
              <a:rPr lang="en-GB" i="1" dirty="0" smtClean="0"/>
              <a:t>cd</a:t>
            </a:r>
            <a:r>
              <a:rPr lang="en-GB" dirty="0" smtClean="0"/>
              <a:t> 		</a:t>
            </a:r>
            <a:r>
              <a:rPr lang="en-GB" dirty="0"/>
              <a:t> </a:t>
            </a:r>
            <a:r>
              <a:rPr lang="en-GB" dirty="0" smtClean="0"/>
              <a:t>            </a:t>
            </a:r>
            <a:r>
              <a:rPr lang="en-GB" dirty="0"/>
              <a:t>	</a:t>
            </a:r>
            <a:r>
              <a:rPr lang="en-GB" dirty="0" smtClean="0"/>
              <a:t>					</a:t>
            </a:r>
            <a:r>
              <a:rPr lang="en-GB" sz="4000" dirty="0" smtClean="0"/>
              <a:t>x</a:t>
            </a:r>
            <a:endParaRPr lang="en-GB" sz="4000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Segregating population:              F1 (</a:t>
            </a:r>
            <a:r>
              <a:rPr lang="en-GB" i="1" dirty="0" smtClean="0"/>
              <a:t>ac, ad, </a:t>
            </a:r>
            <a:r>
              <a:rPr lang="en-GB" i="1" dirty="0" err="1" smtClean="0"/>
              <a:t>bc</a:t>
            </a:r>
            <a:r>
              <a:rPr lang="en-GB" i="1" dirty="0" smtClean="0"/>
              <a:t>, </a:t>
            </a:r>
            <a:r>
              <a:rPr lang="en-GB" i="1" dirty="0" err="1" smtClean="0"/>
              <a:t>bd</a:t>
            </a:r>
            <a:r>
              <a:rPr lang="en-GB" dirty="0"/>
              <a:t>)</a:t>
            </a:r>
            <a:endParaRPr lang="en-GB" dirty="0" smtClean="0"/>
          </a:p>
          <a:p>
            <a:pPr marL="0" indent="0">
              <a:buNone/>
            </a:pPr>
            <a:endParaRPr lang="en-GB" sz="1600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909751" y="2208169"/>
            <a:ext cx="8237" cy="6146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1276" y="6510141"/>
            <a:ext cx="8082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Van </a:t>
            </a:r>
            <a:r>
              <a:rPr lang="en-GB" sz="1200" dirty="0" err="1"/>
              <a:t>O</a:t>
            </a:r>
            <a:r>
              <a:rPr lang="en-GB" sz="1200" dirty="0" err="1" smtClean="0"/>
              <a:t>oijen</a:t>
            </a:r>
            <a:r>
              <a:rPr lang="en-GB" sz="1200" dirty="0" smtClean="0"/>
              <a:t>, J.W.; Jansen, J (2013) Genetic Mapping in Experimental Populations, Cambridge University Press, Cambridge; pp156 </a:t>
            </a:r>
            <a:endParaRPr lang="en-GB" sz="12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8403297" y="2208169"/>
            <a:ext cx="4119" cy="61040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491417" y="4226285"/>
            <a:ext cx="12356" cy="69170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3454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Cross types in outcrossing species 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A: Loci that are heterozygous in both parents and segregate as </a:t>
            </a:r>
            <a:r>
              <a:rPr lang="en-GB" dirty="0" smtClean="0"/>
              <a:t>1:1:1:1</a:t>
            </a:r>
          </a:p>
          <a:p>
            <a:endParaRPr lang="en-GB" dirty="0" smtClean="0"/>
          </a:p>
          <a:p>
            <a:r>
              <a:rPr lang="en-GB" dirty="0" smtClean="0"/>
              <a:t>B: Loci that are heterozygous in both parents and segregate as </a:t>
            </a:r>
            <a:r>
              <a:rPr lang="en-GB" dirty="0" smtClean="0"/>
              <a:t>1:2:1</a:t>
            </a:r>
          </a:p>
          <a:p>
            <a:endParaRPr lang="en-GB" dirty="0" smtClean="0"/>
          </a:p>
          <a:p>
            <a:r>
              <a:rPr lang="en-GB" dirty="0" smtClean="0"/>
              <a:t>C: Loci that are heterozygous in </a:t>
            </a:r>
            <a:r>
              <a:rPr lang="en-GB" dirty="0" smtClean="0"/>
              <a:t>both </a:t>
            </a:r>
            <a:r>
              <a:rPr lang="en-GB" dirty="0" smtClean="0"/>
              <a:t>parents and segregate as </a:t>
            </a:r>
            <a:r>
              <a:rPr lang="en-GB" dirty="0" smtClean="0"/>
              <a:t>3:1</a:t>
            </a:r>
          </a:p>
          <a:p>
            <a:endParaRPr lang="en-GB" dirty="0" smtClean="0"/>
          </a:p>
          <a:p>
            <a:r>
              <a:rPr lang="en-GB" dirty="0" smtClean="0"/>
              <a:t>D: </a:t>
            </a:r>
            <a:r>
              <a:rPr lang="en-GB" dirty="0" smtClean="0"/>
              <a:t>Loci in testcross (backcross) configuration and segregate as 1:1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0022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0680" y="42769"/>
            <a:ext cx="10515600" cy="1325563"/>
          </a:xfrm>
        </p:spPr>
        <p:txBody>
          <a:bodyPr/>
          <a:lstStyle/>
          <a:p>
            <a:pPr algn="ctr"/>
            <a:r>
              <a:rPr lang="en-GB" dirty="0" smtClean="0"/>
              <a:t>Possible marker genotype cross combinations in outcrossing species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5535" t="27052" r="8594" b="12139"/>
          <a:stretch/>
        </p:blipFill>
        <p:spPr>
          <a:xfrm>
            <a:off x="2512541" y="1368332"/>
            <a:ext cx="7531878" cy="49789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3612" y="6396335"/>
            <a:ext cx="7517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Wu, R. et al. (2002) Simultaneous maximum likelihood estimation of linkage and linkage phases in outcrossing species</a:t>
            </a:r>
          </a:p>
          <a:p>
            <a:r>
              <a:rPr lang="en-GB" sz="1200" dirty="0" err="1" smtClean="0"/>
              <a:t>Theor</a:t>
            </a:r>
            <a:r>
              <a:rPr lang="en-GB" sz="1200" dirty="0" smtClean="0"/>
              <a:t>. Pop. Biol. 61: 349-363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877622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Four possible assignments for the two parents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1624" t="31338" r="11620" b="37431"/>
          <a:stretch/>
        </p:blipFill>
        <p:spPr>
          <a:xfrm>
            <a:off x="741404" y="1941734"/>
            <a:ext cx="2470748" cy="32127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24649" y="1941734"/>
            <a:ext cx="79179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The label of the first marker is kept unchanged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Calculate the posterior probability given the data to get the</a:t>
            </a:r>
          </a:p>
          <a:p>
            <a:r>
              <a:rPr lang="en-GB" sz="2400" dirty="0"/>
              <a:t> </a:t>
            </a:r>
            <a:r>
              <a:rPr lang="en-GB" sz="2400" dirty="0" smtClean="0"/>
              <a:t>    most likely assignment (linkage phase)</a:t>
            </a:r>
          </a:p>
        </p:txBody>
      </p:sp>
    </p:spTree>
    <p:extLst>
      <p:ext uri="{BB962C8B-B14F-4D97-AF65-F5344CB8AC3E}">
        <p14:creationId xmlns:p14="http://schemas.microsoft.com/office/powerpoint/2010/main" val="2611663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Linkage map of red clover</a:t>
            </a:r>
            <a:br>
              <a:rPr lang="en-GB" b="1" dirty="0" smtClean="0"/>
            </a:br>
            <a:r>
              <a:rPr lang="en-GB" b="1" dirty="0" err="1" smtClean="0"/>
              <a:t>JoinMap</a:t>
            </a:r>
            <a:endParaRPr lang="en-GB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5325" t="14400" r="5925" b="14670"/>
          <a:stretch/>
        </p:blipFill>
        <p:spPr>
          <a:xfrm>
            <a:off x="1611338" y="2024743"/>
            <a:ext cx="9258825" cy="476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73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Linkage map of red clover</a:t>
            </a:r>
            <a:br>
              <a:rPr lang="en-GB" b="1" dirty="0" smtClean="0"/>
            </a:br>
            <a:r>
              <a:rPr lang="en-GB" b="1" dirty="0" err="1" smtClean="0"/>
              <a:t>Onemap</a:t>
            </a:r>
            <a:endParaRPr lang="en-GB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6811"/>
          <a:stretch/>
        </p:blipFill>
        <p:spPr>
          <a:xfrm>
            <a:off x="2043619" y="1940435"/>
            <a:ext cx="8104762" cy="46189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7713" t="14400" r="16507" b="14670"/>
          <a:stretch/>
        </p:blipFill>
        <p:spPr>
          <a:xfrm>
            <a:off x="3620277" y="2091442"/>
            <a:ext cx="1380930" cy="476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825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961929" y="428418"/>
            <a:ext cx="8535988" cy="6042025"/>
            <a:chOff x="260350" y="547688"/>
            <a:chExt cx="8535988" cy="6042025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84163" y="981075"/>
              <a:ext cx="84978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473075" y="1766888"/>
              <a:ext cx="330200" cy="3635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r>
                <a:rPr lang="en-GB" altLang="en-US" sz="1800">
                  <a:latin typeface="Arial" panose="020B0604020202020204" pitchFamily="34" charset="0"/>
                </a:rPr>
                <a:t> 1</a:t>
              </a:r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1411288" y="1941513"/>
              <a:ext cx="103187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411288" y="2093913"/>
              <a:ext cx="103187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1527175" y="1614488"/>
              <a:ext cx="273050" cy="3635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r>
                <a:rPr lang="en-GB" altLang="en-US" sz="1800">
                  <a:latin typeface="Arial" panose="020B0604020202020204" pitchFamily="34" charset="0"/>
                </a:rPr>
                <a:t>a</a:t>
              </a:r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1527175" y="2071688"/>
              <a:ext cx="319088" cy="3635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r>
                <a:rPr lang="en-GB" altLang="en-US" sz="1800">
                  <a:latin typeface="Arial" panose="020B0604020202020204" pitchFamily="34" charset="0"/>
                </a:rPr>
                <a:t>a’</a:t>
              </a:r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3355975" y="547688"/>
              <a:ext cx="1108075" cy="3635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r>
                <a:rPr lang="en-GB" altLang="en-US" sz="1800">
                  <a:latin typeface="Arial" panose="020B0604020202020204" pitchFamily="34" charset="0"/>
                </a:rPr>
                <a:t>phenotype</a:t>
              </a:r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3438525" y="1414463"/>
              <a:ext cx="0" cy="749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3446463" y="2170113"/>
              <a:ext cx="22367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3438525" y="1574800"/>
              <a:ext cx="938213" cy="601663"/>
            </a:xfrm>
            <a:custGeom>
              <a:avLst/>
              <a:gdLst>
                <a:gd name="T0" fmla="*/ 0 w 640"/>
                <a:gd name="T1" fmla="*/ 595313 h 379"/>
                <a:gd name="T2" fmla="*/ 39581 w 640"/>
                <a:gd name="T3" fmla="*/ 600075 h 379"/>
                <a:gd name="T4" fmla="*/ 65968 w 640"/>
                <a:gd name="T5" fmla="*/ 557213 h 379"/>
                <a:gd name="T6" fmla="*/ 105549 w 640"/>
                <a:gd name="T7" fmla="*/ 528638 h 379"/>
                <a:gd name="T8" fmla="*/ 131936 w 640"/>
                <a:gd name="T9" fmla="*/ 485775 h 379"/>
                <a:gd name="T10" fmla="*/ 158323 w 640"/>
                <a:gd name="T11" fmla="*/ 442913 h 379"/>
                <a:gd name="T12" fmla="*/ 171517 w 640"/>
                <a:gd name="T13" fmla="*/ 400050 h 379"/>
                <a:gd name="T14" fmla="*/ 197904 w 640"/>
                <a:gd name="T15" fmla="*/ 357188 h 379"/>
                <a:gd name="T16" fmla="*/ 224292 w 640"/>
                <a:gd name="T17" fmla="*/ 314325 h 379"/>
                <a:gd name="T18" fmla="*/ 263872 w 640"/>
                <a:gd name="T19" fmla="*/ 271463 h 379"/>
                <a:gd name="T20" fmla="*/ 277066 w 640"/>
                <a:gd name="T21" fmla="*/ 228600 h 379"/>
                <a:gd name="T22" fmla="*/ 290260 w 640"/>
                <a:gd name="T23" fmla="*/ 185738 h 379"/>
                <a:gd name="T24" fmla="*/ 316647 w 640"/>
                <a:gd name="T25" fmla="*/ 142875 h 379"/>
                <a:gd name="T26" fmla="*/ 329841 w 640"/>
                <a:gd name="T27" fmla="*/ 100013 h 379"/>
                <a:gd name="T28" fmla="*/ 369421 w 640"/>
                <a:gd name="T29" fmla="*/ 85725 h 379"/>
                <a:gd name="T30" fmla="*/ 395809 w 640"/>
                <a:gd name="T31" fmla="*/ 42863 h 379"/>
                <a:gd name="T32" fmla="*/ 435389 w 640"/>
                <a:gd name="T33" fmla="*/ 28575 h 379"/>
                <a:gd name="T34" fmla="*/ 474970 w 640"/>
                <a:gd name="T35" fmla="*/ 0 h 379"/>
                <a:gd name="T36" fmla="*/ 514551 w 640"/>
                <a:gd name="T37" fmla="*/ 0 h 379"/>
                <a:gd name="T38" fmla="*/ 554132 w 640"/>
                <a:gd name="T39" fmla="*/ 0 h 379"/>
                <a:gd name="T40" fmla="*/ 593713 w 640"/>
                <a:gd name="T41" fmla="*/ 0 h 379"/>
                <a:gd name="T42" fmla="*/ 620100 w 640"/>
                <a:gd name="T43" fmla="*/ 42863 h 379"/>
                <a:gd name="T44" fmla="*/ 659681 w 640"/>
                <a:gd name="T45" fmla="*/ 71438 h 379"/>
                <a:gd name="T46" fmla="*/ 672875 w 640"/>
                <a:gd name="T47" fmla="*/ 114300 h 379"/>
                <a:gd name="T48" fmla="*/ 699262 w 640"/>
                <a:gd name="T49" fmla="*/ 157163 h 379"/>
                <a:gd name="T50" fmla="*/ 725649 w 640"/>
                <a:gd name="T51" fmla="*/ 200025 h 379"/>
                <a:gd name="T52" fmla="*/ 752036 w 640"/>
                <a:gd name="T53" fmla="*/ 242888 h 379"/>
                <a:gd name="T54" fmla="*/ 778424 w 640"/>
                <a:gd name="T55" fmla="*/ 285750 h 379"/>
                <a:gd name="T56" fmla="*/ 804811 w 640"/>
                <a:gd name="T57" fmla="*/ 328613 h 379"/>
                <a:gd name="T58" fmla="*/ 818004 w 640"/>
                <a:gd name="T59" fmla="*/ 371475 h 379"/>
                <a:gd name="T60" fmla="*/ 844392 w 640"/>
                <a:gd name="T61" fmla="*/ 414338 h 379"/>
                <a:gd name="T62" fmla="*/ 857585 w 640"/>
                <a:gd name="T63" fmla="*/ 457200 h 379"/>
                <a:gd name="T64" fmla="*/ 883973 w 640"/>
                <a:gd name="T65" fmla="*/ 500063 h 379"/>
                <a:gd name="T66" fmla="*/ 910360 w 640"/>
                <a:gd name="T67" fmla="*/ 542925 h 379"/>
                <a:gd name="T68" fmla="*/ 936747 w 640"/>
                <a:gd name="T69" fmla="*/ 585788 h 3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640" h="379">
                  <a:moveTo>
                    <a:pt x="0" y="375"/>
                  </a:moveTo>
                  <a:lnTo>
                    <a:pt x="27" y="378"/>
                  </a:lnTo>
                  <a:lnTo>
                    <a:pt x="45" y="351"/>
                  </a:lnTo>
                  <a:lnTo>
                    <a:pt x="72" y="333"/>
                  </a:lnTo>
                  <a:lnTo>
                    <a:pt x="90" y="306"/>
                  </a:lnTo>
                  <a:lnTo>
                    <a:pt x="108" y="279"/>
                  </a:lnTo>
                  <a:lnTo>
                    <a:pt x="117" y="252"/>
                  </a:lnTo>
                  <a:lnTo>
                    <a:pt x="135" y="225"/>
                  </a:lnTo>
                  <a:lnTo>
                    <a:pt x="153" y="198"/>
                  </a:lnTo>
                  <a:lnTo>
                    <a:pt x="180" y="171"/>
                  </a:lnTo>
                  <a:lnTo>
                    <a:pt x="189" y="144"/>
                  </a:lnTo>
                  <a:lnTo>
                    <a:pt x="198" y="117"/>
                  </a:lnTo>
                  <a:lnTo>
                    <a:pt x="216" y="90"/>
                  </a:lnTo>
                  <a:lnTo>
                    <a:pt x="225" y="63"/>
                  </a:lnTo>
                  <a:lnTo>
                    <a:pt x="252" y="54"/>
                  </a:lnTo>
                  <a:lnTo>
                    <a:pt x="270" y="27"/>
                  </a:lnTo>
                  <a:lnTo>
                    <a:pt x="297" y="18"/>
                  </a:lnTo>
                  <a:lnTo>
                    <a:pt x="324" y="0"/>
                  </a:lnTo>
                  <a:lnTo>
                    <a:pt x="351" y="0"/>
                  </a:lnTo>
                  <a:lnTo>
                    <a:pt x="378" y="0"/>
                  </a:lnTo>
                  <a:lnTo>
                    <a:pt x="405" y="0"/>
                  </a:lnTo>
                  <a:lnTo>
                    <a:pt x="423" y="27"/>
                  </a:lnTo>
                  <a:lnTo>
                    <a:pt x="450" y="45"/>
                  </a:lnTo>
                  <a:lnTo>
                    <a:pt x="459" y="72"/>
                  </a:lnTo>
                  <a:lnTo>
                    <a:pt x="477" y="99"/>
                  </a:lnTo>
                  <a:lnTo>
                    <a:pt x="495" y="126"/>
                  </a:lnTo>
                  <a:lnTo>
                    <a:pt x="513" y="153"/>
                  </a:lnTo>
                  <a:lnTo>
                    <a:pt x="531" y="180"/>
                  </a:lnTo>
                  <a:lnTo>
                    <a:pt x="549" y="207"/>
                  </a:lnTo>
                  <a:lnTo>
                    <a:pt x="558" y="234"/>
                  </a:lnTo>
                  <a:lnTo>
                    <a:pt x="576" y="261"/>
                  </a:lnTo>
                  <a:lnTo>
                    <a:pt x="585" y="288"/>
                  </a:lnTo>
                  <a:lnTo>
                    <a:pt x="603" y="315"/>
                  </a:lnTo>
                  <a:lnTo>
                    <a:pt x="621" y="342"/>
                  </a:lnTo>
                  <a:lnTo>
                    <a:pt x="639" y="369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4424363" y="1574800"/>
              <a:ext cx="938212" cy="601663"/>
            </a:xfrm>
            <a:custGeom>
              <a:avLst/>
              <a:gdLst>
                <a:gd name="T0" fmla="*/ 0 w 640"/>
                <a:gd name="T1" fmla="*/ 595313 h 379"/>
                <a:gd name="T2" fmla="*/ 39581 w 640"/>
                <a:gd name="T3" fmla="*/ 600075 h 379"/>
                <a:gd name="T4" fmla="*/ 65968 w 640"/>
                <a:gd name="T5" fmla="*/ 557213 h 379"/>
                <a:gd name="T6" fmla="*/ 105549 w 640"/>
                <a:gd name="T7" fmla="*/ 528638 h 379"/>
                <a:gd name="T8" fmla="*/ 131936 w 640"/>
                <a:gd name="T9" fmla="*/ 485775 h 379"/>
                <a:gd name="T10" fmla="*/ 158323 w 640"/>
                <a:gd name="T11" fmla="*/ 442913 h 379"/>
                <a:gd name="T12" fmla="*/ 171517 w 640"/>
                <a:gd name="T13" fmla="*/ 400050 h 379"/>
                <a:gd name="T14" fmla="*/ 197904 w 640"/>
                <a:gd name="T15" fmla="*/ 357188 h 379"/>
                <a:gd name="T16" fmla="*/ 224291 w 640"/>
                <a:gd name="T17" fmla="*/ 314325 h 379"/>
                <a:gd name="T18" fmla="*/ 263872 w 640"/>
                <a:gd name="T19" fmla="*/ 271463 h 379"/>
                <a:gd name="T20" fmla="*/ 277066 w 640"/>
                <a:gd name="T21" fmla="*/ 228600 h 379"/>
                <a:gd name="T22" fmla="*/ 290259 w 640"/>
                <a:gd name="T23" fmla="*/ 185738 h 379"/>
                <a:gd name="T24" fmla="*/ 316647 w 640"/>
                <a:gd name="T25" fmla="*/ 142875 h 379"/>
                <a:gd name="T26" fmla="*/ 329840 w 640"/>
                <a:gd name="T27" fmla="*/ 100013 h 379"/>
                <a:gd name="T28" fmla="*/ 369421 w 640"/>
                <a:gd name="T29" fmla="*/ 85725 h 379"/>
                <a:gd name="T30" fmla="*/ 395808 w 640"/>
                <a:gd name="T31" fmla="*/ 42863 h 379"/>
                <a:gd name="T32" fmla="*/ 435389 w 640"/>
                <a:gd name="T33" fmla="*/ 28575 h 379"/>
                <a:gd name="T34" fmla="*/ 474970 w 640"/>
                <a:gd name="T35" fmla="*/ 0 h 379"/>
                <a:gd name="T36" fmla="*/ 514551 w 640"/>
                <a:gd name="T37" fmla="*/ 0 h 379"/>
                <a:gd name="T38" fmla="*/ 554131 w 640"/>
                <a:gd name="T39" fmla="*/ 0 h 379"/>
                <a:gd name="T40" fmla="*/ 593712 w 640"/>
                <a:gd name="T41" fmla="*/ 0 h 379"/>
                <a:gd name="T42" fmla="*/ 620099 w 640"/>
                <a:gd name="T43" fmla="*/ 42863 h 379"/>
                <a:gd name="T44" fmla="*/ 659680 w 640"/>
                <a:gd name="T45" fmla="*/ 71438 h 379"/>
                <a:gd name="T46" fmla="*/ 672874 w 640"/>
                <a:gd name="T47" fmla="*/ 114300 h 379"/>
                <a:gd name="T48" fmla="*/ 699261 w 640"/>
                <a:gd name="T49" fmla="*/ 157163 h 379"/>
                <a:gd name="T50" fmla="*/ 725648 w 640"/>
                <a:gd name="T51" fmla="*/ 200025 h 379"/>
                <a:gd name="T52" fmla="*/ 752036 w 640"/>
                <a:gd name="T53" fmla="*/ 242888 h 379"/>
                <a:gd name="T54" fmla="*/ 778423 w 640"/>
                <a:gd name="T55" fmla="*/ 285750 h 379"/>
                <a:gd name="T56" fmla="*/ 804810 w 640"/>
                <a:gd name="T57" fmla="*/ 328613 h 379"/>
                <a:gd name="T58" fmla="*/ 818004 w 640"/>
                <a:gd name="T59" fmla="*/ 371475 h 379"/>
                <a:gd name="T60" fmla="*/ 844391 w 640"/>
                <a:gd name="T61" fmla="*/ 414338 h 379"/>
                <a:gd name="T62" fmla="*/ 857584 w 640"/>
                <a:gd name="T63" fmla="*/ 457200 h 379"/>
                <a:gd name="T64" fmla="*/ 883972 w 640"/>
                <a:gd name="T65" fmla="*/ 500063 h 379"/>
                <a:gd name="T66" fmla="*/ 910359 w 640"/>
                <a:gd name="T67" fmla="*/ 542925 h 379"/>
                <a:gd name="T68" fmla="*/ 936746 w 640"/>
                <a:gd name="T69" fmla="*/ 585788 h 3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640" h="379">
                  <a:moveTo>
                    <a:pt x="0" y="375"/>
                  </a:moveTo>
                  <a:lnTo>
                    <a:pt x="27" y="378"/>
                  </a:lnTo>
                  <a:lnTo>
                    <a:pt x="45" y="351"/>
                  </a:lnTo>
                  <a:lnTo>
                    <a:pt x="72" y="333"/>
                  </a:lnTo>
                  <a:lnTo>
                    <a:pt x="90" y="306"/>
                  </a:lnTo>
                  <a:lnTo>
                    <a:pt x="108" y="279"/>
                  </a:lnTo>
                  <a:lnTo>
                    <a:pt x="117" y="252"/>
                  </a:lnTo>
                  <a:lnTo>
                    <a:pt x="135" y="225"/>
                  </a:lnTo>
                  <a:lnTo>
                    <a:pt x="153" y="198"/>
                  </a:lnTo>
                  <a:lnTo>
                    <a:pt x="180" y="171"/>
                  </a:lnTo>
                  <a:lnTo>
                    <a:pt x="189" y="144"/>
                  </a:lnTo>
                  <a:lnTo>
                    <a:pt x="198" y="117"/>
                  </a:lnTo>
                  <a:lnTo>
                    <a:pt x="216" y="90"/>
                  </a:lnTo>
                  <a:lnTo>
                    <a:pt x="225" y="63"/>
                  </a:lnTo>
                  <a:lnTo>
                    <a:pt x="252" y="54"/>
                  </a:lnTo>
                  <a:lnTo>
                    <a:pt x="270" y="27"/>
                  </a:lnTo>
                  <a:lnTo>
                    <a:pt x="297" y="18"/>
                  </a:lnTo>
                  <a:lnTo>
                    <a:pt x="324" y="0"/>
                  </a:lnTo>
                  <a:lnTo>
                    <a:pt x="351" y="0"/>
                  </a:lnTo>
                  <a:lnTo>
                    <a:pt x="378" y="0"/>
                  </a:lnTo>
                  <a:lnTo>
                    <a:pt x="405" y="0"/>
                  </a:lnTo>
                  <a:lnTo>
                    <a:pt x="423" y="27"/>
                  </a:lnTo>
                  <a:lnTo>
                    <a:pt x="450" y="45"/>
                  </a:lnTo>
                  <a:lnTo>
                    <a:pt x="459" y="72"/>
                  </a:lnTo>
                  <a:lnTo>
                    <a:pt x="477" y="99"/>
                  </a:lnTo>
                  <a:lnTo>
                    <a:pt x="495" y="126"/>
                  </a:lnTo>
                  <a:lnTo>
                    <a:pt x="513" y="153"/>
                  </a:lnTo>
                  <a:lnTo>
                    <a:pt x="531" y="180"/>
                  </a:lnTo>
                  <a:lnTo>
                    <a:pt x="549" y="207"/>
                  </a:lnTo>
                  <a:lnTo>
                    <a:pt x="558" y="234"/>
                  </a:lnTo>
                  <a:lnTo>
                    <a:pt x="576" y="261"/>
                  </a:lnTo>
                  <a:lnTo>
                    <a:pt x="585" y="288"/>
                  </a:lnTo>
                  <a:lnTo>
                    <a:pt x="603" y="315"/>
                  </a:lnTo>
                  <a:lnTo>
                    <a:pt x="621" y="342"/>
                  </a:lnTo>
                  <a:lnTo>
                    <a:pt x="639" y="369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3438525" y="2405063"/>
              <a:ext cx="0" cy="749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721100" y="2565400"/>
              <a:ext cx="936625" cy="601663"/>
            </a:xfrm>
            <a:custGeom>
              <a:avLst/>
              <a:gdLst>
                <a:gd name="T0" fmla="*/ 0 w 640"/>
                <a:gd name="T1" fmla="*/ 595313 h 379"/>
                <a:gd name="T2" fmla="*/ 39514 w 640"/>
                <a:gd name="T3" fmla="*/ 600075 h 379"/>
                <a:gd name="T4" fmla="*/ 65856 w 640"/>
                <a:gd name="T5" fmla="*/ 557213 h 379"/>
                <a:gd name="T6" fmla="*/ 105370 w 640"/>
                <a:gd name="T7" fmla="*/ 528638 h 379"/>
                <a:gd name="T8" fmla="*/ 131713 w 640"/>
                <a:gd name="T9" fmla="*/ 485775 h 379"/>
                <a:gd name="T10" fmla="*/ 158055 w 640"/>
                <a:gd name="T11" fmla="*/ 442913 h 379"/>
                <a:gd name="T12" fmla="*/ 171227 w 640"/>
                <a:gd name="T13" fmla="*/ 400050 h 379"/>
                <a:gd name="T14" fmla="*/ 197569 w 640"/>
                <a:gd name="T15" fmla="*/ 357188 h 379"/>
                <a:gd name="T16" fmla="*/ 223912 w 640"/>
                <a:gd name="T17" fmla="*/ 314325 h 379"/>
                <a:gd name="T18" fmla="*/ 263426 w 640"/>
                <a:gd name="T19" fmla="*/ 271463 h 379"/>
                <a:gd name="T20" fmla="*/ 276597 w 640"/>
                <a:gd name="T21" fmla="*/ 228600 h 379"/>
                <a:gd name="T22" fmla="*/ 289768 w 640"/>
                <a:gd name="T23" fmla="*/ 185738 h 379"/>
                <a:gd name="T24" fmla="*/ 316111 w 640"/>
                <a:gd name="T25" fmla="*/ 142875 h 379"/>
                <a:gd name="T26" fmla="*/ 329282 w 640"/>
                <a:gd name="T27" fmla="*/ 100013 h 379"/>
                <a:gd name="T28" fmla="*/ 368796 w 640"/>
                <a:gd name="T29" fmla="*/ 85725 h 379"/>
                <a:gd name="T30" fmla="*/ 395139 w 640"/>
                <a:gd name="T31" fmla="*/ 42863 h 379"/>
                <a:gd name="T32" fmla="*/ 434653 w 640"/>
                <a:gd name="T33" fmla="*/ 28575 h 379"/>
                <a:gd name="T34" fmla="*/ 474166 w 640"/>
                <a:gd name="T35" fmla="*/ 0 h 379"/>
                <a:gd name="T36" fmla="*/ 513680 w 640"/>
                <a:gd name="T37" fmla="*/ 0 h 379"/>
                <a:gd name="T38" fmla="*/ 553194 w 640"/>
                <a:gd name="T39" fmla="*/ 0 h 379"/>
                <a:gd name="T40" fmla="*/ 592708 w 640"/>
                <a:gd name="T41" fmla="*/ 0 h 379"/>
                <a:gd name="T42" fmla="*/ 619051 w 640"/>
                <a:gd name="T43" fmla="*/ 42863 h 379"/>
                <a:gd name="T44" fmla="*/ 658564 w 640"/>
                <a:gd name="T45" fmla="*/ 71438 h 379"/>
                <a:gd name="T46" fmla="*/ 671736 w 640"/>
                <a:gd name="T47" fmla="*/ 114300 h 379"/>
                <a:gd name="T48" fmla="*/ 698078 w 640"/>
                <a:gd name="T49" fmla="*/ 157163 h 379"/>
                <a:gd name="T50" fmla="*/ 724421 w 640"/>
                <a:gd name="T51" fmla="*/ 200025 h 379"/>
                <a:gd name="T52" fmla="*/ 750763 w 640"/>
                <a:gd name="T53" fmla="*/ 242888 h 379"/>
                <a:gd name="T54" fmla="*/ 777106 w 640"/>
                <a:gd name="T55" fmla="*/ 285750 h 379"/>
                <a:gd name="T56" fmla="*/ 803449 w 640"/>
                <a:gd name="T57" fmla="*/ 328613 h 379"/>
                <a:gd name="T58" fmla="*/ 816620 w 640"/>
                <a:gd name="T59" fmla="*/ 371475 h 379"/>
                <a:gd name="T60" fmla="*/ 842963 w 640"/>
                <a:gd name="T61" fmla="*/ 414338 h 379"/>
                <a:gd name="T62" fmla="*/ 856134 w 640"/>
                <a:gd name="T63" fmla="*/ 457200 h 379"/>
                <a:gd name="T64" fmla="*/ 882476 w 640"/>
                <a:gd name="T65" fmla="*/ 500063 h 379"/>
                <a:gd name="T66" fmla="*/ 908819 w 640"/>
                <a:gd name="T67" fmla="*/ 542925 h 379"/>
                <a:gd name="T68" fmla="*/ 935162 w 640"/>
                <a:gd name="T69" fmla="*/ 585788 h 3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640" h="379">
                  <a:moveTo>
                    <a:pt x="0" y="375"/>
                  </a:moveTo>
                  <a:lnTo>
                    <a:pt x="27" y="378"/>
                  </a:lnTo>
                  <a:lnTo>
                    <a:pt x="45" y="351"/>
                  </a:lnTo>
                  <a:lnTo>
                    <a:pt x="72" y="333"/>
                  </a:lnTo>
                  <a:lnTo>
                    <a:pt x="90" y="306"/>
                  </a:lnTo>
                  <a:lnTo>
                    <a:pt x="108" y="279"/>
                  </a:lnTo>
                  <a:lnTo>
                    <a:pt x="117" y="252"/>
                  </a:lnTo>
                  <a:lnTo>
                    <a:pt x="135" y="225"/>
                  </a:lnTo>
                  <a:lnTo>
                    <a:pt x="153" y="198"/>
                  </a:lnTo>
                  <a:lnTo>
                    <a:pt x="180" y="171"/>
                  </a:lnTo>
                  <a:lnTo>
                    <a:pt x="189" y="144"/>
                  </a:lnTo>
                  <a:lnTo>
                    <a:pt x="198" y="117"/>
                  </a:lnTo>
                  <a:lnTo>
                    <a:pt x="216" y="90"/>
                  </a:lnTo>
                  <a:lnTo>
                    <a:pt x="225" y="63"/>
                  </a:lnTo>
                  <a:lnTo>
                    <a:pt x="252" y="54"/>
                  </a:lnTo>
                  <a:lnTo>
                    <a:pt x="270" y="27"/>
                  </a:lnTo>
                  <a:lnTo>
                    <a:pt x="297" y="18"/>
                  </a:lnTo>
                  <a:lnTo>
                    <a:pt x="324" y="0"/>
                  </a:lnTo>
                  <a:lnTo>
                    <a:pt x="351" y="0"/>
                  </a:lnTo>
                  <a:lnTo>
                    <a:pt x="378" y="0"/>
                  </a:lnTo>
                  <a:lnTo>
                    <a:pt x="405" y="0"/>
                  </a:lnTo>
                  <a:lnTo>
                    <a:pt x="423" y="27"/>
                  </a:lnTo>
                  <a:lnTo>
                    <a:pt x="450" y="45"/>
                  </a:lnTo>
                  <a:lnTo>
                    <a:pt x="459" y="72"/>
                  </a:lnTo>
                  <a:lnTo>
                    <a:pt x="477" y="99"/>
                  </a:lnTo>
                  <a:lnTo>
                    <a:pt x="495" y="126"/>
                  </a:lnTo>
                  <a:lnTo>
                    <a:pt x="513" y="153"/>
                  </a:lnTo>
                  <a:lnTo>
                    <a:pt x="531" y="180"/>
                  </a:lnTo>
                  <a:lnTo>
                    <a:pt x="549" y="207"/>
                  </a:lnTo>
                  <a:lnTo>
                    <a:pt x="558" y="234"/>
                  </a:lnTo>
                  <a:lnTo>
                    <a:pt x="576" y="261"/>
                  </a:lnTo>
                  <a:lnTo>
                    <a:pt x="585" y="288"/>
                  </a:lnTo>
                  <a:lnTo>
                    <a:pt x="603" y="315"/>
                  </a:lnTo>
                  <a:lnTo>
                    <a:pt x="621" y="342"/>
                  </a:lnTo>
                  <a:lnTo>
                    <a:pt x="639" y="369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284663" y="2565400"/>
              <a:ext cx="936625" cy="601663"/>
            </a:xfrm>
            <a:custGeom>
              <a:avLst/>
              <a:gdLst>
                <a:gd name="T0" fmla="*/ 0 w 640"/>
                <a:gd name="T1" fmla="*/ 595313 h 379"/>
                <a:gd name="T2" fmla="*/ 39514 w 640"/>
                <a:gd name="T3" fmla="*/ 600075 h 379"/>
                <a:gd name="T4" fmla="*/ 65856 w 640"/>
                <a:gd name="T5" fmla="*/ 557213 h 379"/>
                <a:gd name="T6" fmla="*/ 105370 w 640"/>
                <a:gd name="T7" fmla="*/ 528638 h 379"/>
                <a:gd name="T8" fmla="*/ 131713 w 640"/>
                <a:gd name="T9" fmla="*/ 485775 h 379"/>
                <a:gd name="T10" fmla="*/ 158055 w 640"/>
                <a:gd name="T11" fmla="*/ 442913 h 379"/>
                <a:gd name="T12" fmla="*/ 171227 w 640"/>
                <a:gd name="T13" fmla="*/ 400050 h 379"/>
                <a:gd name="T14" fmla="*/ 197569 w 640"/>
                <a:gd name="T15" fmla="*/ 357188 h 379"/>
                <a:gd name="T16" fmla="*/ 223912 w 640"/>
                <a:gd name="T17" fmla="*/ 314325 h 379"/>
                <a:gd name="T18" fmla="*/ 263426 w 640"/>
                <a:gd name="T19" fmla="*/ 271463 h 379"/>
                <a:gd name="T20" fmla="*/ 276597 w 640"/>
                <a:gd name="T21" fmla="*/ 228600 h 379"/>
                <a:gd name="T22" fmla="*/ 289768 w 640"/>
                <a:gd name="T23" fmla="*/ 185738 h 379"/>
                <a:gd name="T24" fmla="*/ 316111 w 640"/>
                <a:gd name="T25" fmla="*/ 142875 h 379"/>
                <a:gd name="T26" fmla="*/ 329282 w 640"/>
                <a:gd name="T27" fmla="*/ 100013 h 379"/>
                <a:gd name="T28" fmla="*/ 368796 w 640"/>
                <a:gd name="T29" fmla="*/ 85725 h 379"/>
                <a:gd name="T30" fmla="*/ 395139 w 640"/>
                <a:gd name="T31" fmla="*/ 42863 h 379"/>
                <a:gd name="T32" fmla="*/ 434653 w 640"/>
                <a:gd name="T33" fmla="*/ 28575 h 379"/>
                <a:gd name="T34" fmla="*/ 474166 w 640"/>
                <a:gd name="T35" fmla="*/ 0 h 379"/>
                <a:gd name="T36" fmla="*/ 513680 w 640"/>
                <a:gd name="T37" fmla="*/ 0 h 379"/>
                <a:gd name="T38" fmla="*/ 553194 w 640"/>
                <a:gd name="T39" fmla="*/ 0 h 379"/>
                <a:gd name="T40" fmla="*/ 592708 w 640"/>
                <a:gd name="T41" fmla="*/ 0 h 379"/>
                <a:gd name="T42" fmla="*/ 619051 w 640"/>
                <a:gd name="T43" fmla="*/ 42863 h 379"/>
                <a:gd name="T44" fmla="*/ 658564 w 640"/>
                <a:gd name="T45" fmla="*/ 71438 h 379"/>
                <a:gd name="T46" fmla="*/ 671736 w 640"/>
                <a:gd name="T47" fmla="*/ 114300 h 379"/>
                <a:gd name="T48" fmla="*/ 698078 w 640"/>
                <a:gd name="T49" fmla="*/ 157163 h 379"/>
                <a:gd name="T50" fmla="*/ 724421 w 640"/>
                <a:gd name="T51" fmla="*/ 200025 h 379"/>
                <a:gd name="T52" fmla="*/ 750763 w 640"/>
                <a:gd name="T53" fmla="*/ 242888 h 379"/>
                <a:gd name="T54" fmla="*/ 777106 w 640"/>
                <a:gd name="T55" fmla="*/ 285750 h 379"/>
                <a:gd name="T56" fmla="*/ 803449 w 640"/>
                <a:gd name="T57" fmla="*/ 328613 h 379"/>
                <a:gd name="T58" fmla="*/ 816620 w 640"/>
                <a:gd name="T59" fmla="*/ 371475 h 379"/>
                <a:gd name="T60" fmla="*/ 842963 w 640"/>
                <a:gd name="T61" fmla="*/ 414338 h 379"/>
                <a:gd name="T62" fmla="*/ 856134 w 640"/>
                <a:gd name="T63" fmla="*/ 457200 h 379"/>
                <a:gd name="T64" fmla="*/ 882476 w 640"/>
                <a:gd name="T65" fmla="*/ 500063 h 379"/>
                <a:gd name="T66" fmla="*/ 908819 w 640"/>
                <a:gd name="T67" fmla="*/ 542925 h 379"/>
                <a:gd name="T68" fmla="*/ 935162 w 640"/>
                <a:gd name="T69" fmla="*/ 585788 h 3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640" h="379">
                  <a:moveTo>
                    <a:pt x="0" y="375"/>
                  </a:moveTo>
                  <a:lnTo>
                    <a:pt x="27" y="378"/>
                  </a:lnTo>
                  <a:lnTo>
                    <a:pt x="45" y="351"/>
                  </a:lnTo>
                  <a:lnTo>
                    <a:pt x="72" y="333"/>
                  </a:lnTo>
                  <a:lnTo>
                    <a:pt x="90" y="306"/>
                  </a:lnTo>
                  <a:lnTo>
                    <a:pt x="108" y="279"/>
                  </a:lnTo>
                  <a:lnTo>
                    <a:pt x="117" y="252"/>
                  </a:lnTo>
                  <a:lnTo>
                    <a:pt x="135" y="225"/>
                  </a:lnTo>
                  <a:lnTo>
                    <a:pt x="153" y="198"/>
                  </a:lnTo>
                  <a:lnTo>
                    <a:pt x="180" y="171"/>
                  </a:lnTo>
                  <a:lnTo>
                    <a:pt x="189" y="144"/>
                  </a:lnTo>
                  <a:lnTo>
                    <a:pt x="198" y="117"/>
                  </a:lnTo>
                  <a:lnTo>
                    <a:pt x="216" y="90"/>
                  </a:lnTo>
                  <a:lnTo>
                    <a:pt x="225" y="63"/>
                  </a:lnTo>
                  <a:lnTo>
                    <a:pt x="252" y="54"/>
                  </a:lnTo>
                  <a:lnTo>
                    <a:pt x="270" y="27"/>
                  </a:lnTo>
                  <a:lnTo>
                    <a:pt x="297" y="18"/>
                  </a:lnTo>
                  <a:lnTo>
                    <a:pt x="324" y="0"/>
                  </a:lnTo>
                  <a:lnTo>
                    <a:pt x="351" y="0"/>
                  </a:lnTo>
                  <a:lnTo>
                    <a:pt x="378" y="0"/>
                  </a:lnTo>
                  <a:lnTo>
                    <a:pt x="405" y="0"/>
                  </a:lnTo>
                  <a:lnTo>
                    <a:pt x="423" y="27"/>
                  </a:lnTo>
                  <a:lnTo>
                    <a:pt x="450" y="45"/>
                  </a:lnTo>
                  <a:lnTo>
                    <a:pt x="459" y="72"/>
                  </a:lnTo>
                  <a:lnTo>
                    <a:pt x="477" y="99"/>
                  </a:lnTo>
                  <a:lnTo>
                    <a:pt x="495" y="126"/>
                  </a:lnTo>
                  <a:lnTo>
                    <a:pt x="513" y="153"/>
                  </a:lnTo>
                  <a:lnTo>
                    <a:pt x="531" y="180"/>
                  </a:lnTo>
                  <a:lnTo>
                    <a:pt x="549" y="207"/>
                  </a:lnTo>
                  <a:lnTo>
                    <a:pt x="558" y="234"/>
                  </a:lnTo>
                  <a:lnTo>
                    <a:pt x="576" y="261"/>
                  </a:lnTo>
                  <a:lnTo>
                    <a:pt x="585" y="288"/>
                  </a:lnTo>
                  <a:lnTo>
                    <a:pt x="603" y="315"/>
                  </a:lnTo>
                  <a:lnTo>
                    <a:pt x="621" y="342"/>
                  </a:lnTo>
                  <a:lnTo>
                    <a:pt x="639" y="369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438525" y="3471863"/>
              <a:ext cx="0" cy="749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790950" y="3632200"/>
              <a:ext cx="938213" cy="601663"/>
            </a:xfrm>
            <a:custGeom>
              <a:avLst/>
              <a:gdLst>
                <a:gd name="T0" fmla="*/ 0 w 640"/>
                <a:gd name="T1" fmla="*/ 595313 h 379"/>
                <a:gd name="T2" fmla="*/ 39581 w 640"/>
                <a:gd name="T3" fmla="*/ 600075 h 379"/>
                <a:gd name="T4" fmla="*/ 65968 w 640"/>
                <a:gd name="T5" fmla="*/ 557213 h 379"/>
                <a:gd name="T6" fmla="*/ 105549 w 640"/>
                <a:gd name="T7" fmla="*/ 528638 h 379"/>
                <a:gd name="T8" fmla="*/ 131936 w 640"/>
                <a:gd name="T9" fmla="*/ 485775 h 379"/>
                <a:gd name="T10" fmla="*/ 158323 w 640"/>
                <a:gd name="T11" fmla="*/ 442913 h 379"/>
                <a:gd name="T12" fmla="*/ 171517 w 640"/>
                <a:gd name="T13" fmla="*/ 400050 h 379"/>
                <a:gd name="T14" fmla="*/ 197904 w 640"/>
                <a:gd name="T15" fmla="*/ 357188 h 379"/>
                <a:gd name="T16" fmla="*/ 224292 w 640"/>
                <a:gd name="T17" fmla="*/ 314325 h 379"/>
                <a:gd name="T18" fmla="*/ 263872 w 640"/>
                <a:gd name="T19" fmla="*/ 271463 h 379"/>
                <a:gd name="T20" fmla="*/ 277066 w 640"/>
                <a:gd name="T21" fmla="*/ 228600 h 379"/>
                <a:gd name="T22" fmla="*/ 290260 w 640"/>
                <a:gd name="T23" fmla="*/ 185738 h 379"/>
                <a:gd name="T24" fmla="*/ 316647 w 640"/>
                <a:gd name="T25" fmla="*/ 142875 h 379"/>
                <a:gd name="T26" fmla="*/ 329841 w 640"/>
                <a:gd name="T27" fmla="*/ 100013 h 379"/>
                <a:gd name="T28" fmla="*/ 369421 w 640"/>
                <a:gd name="T29" fmla="*/ 85725 h 379"/>
                <a:gd name="T30" fmla="*/ 395809 w 640"/>
                <a:gd name="T31" fmla="*/ 42863 h 379"/>
                <a:gd name="T32" fmla="*/ 435389 w 640"/>
                <a:gd name="T33" fmla="*/ 28575 h 379"/>
                <a:gd name="T34" fmla="*/ 474970 w 640"/>
                <a:gd name="T35" fmla="*/ 0 h 379"/>
                <a:gd name="T36" fmla="*/ 514551 w 640"/>
                <a:gd name="T37" fmla="*/ 0 h 379"/>
                <a:gd name="T38" fmla="*/ 554132 w 640"/>
                <a:gd name="T39" fmla="*/ 0 h 379"/>
                <a:gd name="T40" fmla="*/ 593713 w 640"/>
                <a:gd name="T41" fmla="*/ 0 h 379"/>
                <a:gd name="T42" fmla="*/ 620100 w 640"/>
                <a:gd name="T43" fmla="*/ 42863 h 379"/>
                <a:gd name="T44" fmla="*/ 659681 w 640"/>
                <a:gd name="T45" fmla="*/ 71438 h 379"/>
                <a:gd name="T46" fmla="*/ 672875 w 640"/>
                <a:gd name="T47" fmla="*/ 114300 h 379"/>
                <a:gd name="T48" fmla="*/ 699262 w 640"/>
                <a:gd name="T49" fmla="*/ 157163 h 379"/>
                <a:gd name="T50" fmla="*/ 725649 w 640"/>
                <a:gd name="T51" fmla="*/ 200025 h 379"/>
                <a:gd name="T52" fmla="*/ 752036 w 640"/>
                <a:gd name="T53" fmla="*/ 242888 h 379"/>
                <a:gd name="T54" fmla="*/ 778424 w 640"/>
                <a:gd name="T55" fmla="*/ 285750 h 379"/>
                <a:gd name="T56" fmla="*/ 804811 w 640"/>
                <a:gd name="T57" fmla="*/ 328613 h 379"/>
                <a:gd name="T58" fmla="*/ 818004 w 640"/>
                <a:gd name="T59" fmla="*/ 371475 h 379"/>
                <a:gd name="T60" fmla="*/ 844392 w 640"/>
                <a:gd name="T61" fmla="*/ 414338 h 379"/>
                <a:gd name="T62" fmla="*/ 857585 w 640"/>
                <a:gd name="T63" fmla="*/ 457200 h 379"/>
                <a:gd name="T64" fmla="*/ 883973 w 640"/>
                <a:gd name="T65" fmla="*/ 500063 h 379"/>
                <a:gd name="T66" fmla="*/ 910360 w 640"/>
                <a:gd name="T67" fmla="*/ 542925 h 379"/>
                <a:gd name="T68" fmla="*/ 936747 w 640"/>
                <a:gd name="T69" fmla="*/ 585788 h 3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640" h="379">
                  <a:moveTo>
                    <a:pt x="0" y="375"/>
                  </a:moveTo>
                  <a:lnTo>
                    <a:pt x="27" y="378"/>
                  </a:lnTo>
                  <a:lnTo>
                    <a:pt x="45" y="351"/>
                  </a:lnTo>
                  <a:lnTo>
                    <a:pt x="72" y="333"/>
                  </a:lnTo>
                  <a:lnTo>
                    <a:pt x="90" y="306"/>
                  </a:lnTo>
                  <a:lnTo>
                    <a:pt x="108" y="279"/>
                  </a:lnTo>
                  <a:lnTo>
                    <a:pt x="117" y="252"/>
                  </a:lnTo>
                  <a:lnTo>
                    <a:pt x="135" y="225"/>
                  </a:lnTo>
                  <a:lnTo>
                    <a:pt x="153" y="198"/>
                  </a:lnTo>
                  <a:lnTo>
                    <a:pt x="180" y="171"/>
                  </a:lnTo>
                  <a:lnTo>
                    <a:pt x="189" y="144"/>
                  </a:lnTo>
                  <a:lnTo>
                    <a:pt x="198" y="117"/>
                  </a:lnTo>
                  <a:lnTo>
                    <a:pt x="216" y="90"/>
                  </a:lnTo>
                  <a:lnTo>
                    <a:pt x="225" y="63"/>
                  </a:lnTo>
                  <a:lnTo>
                    <a:pt x="252" y="54"/>
                  </a:lnTo>
                  <a:lnTo>
                    <a:pt x="270" y="27"/>
                  </a:lnTo>
                  <a:lnTo>
                    <a:pt x="297" y="18"/>
                  </a:lnTo>
                  <a:lnTo>
                    <a:pt x="324" y="0"/>
                  </a:lnTo>
                  <a:lnTo>
                    <a:pt x="351" y="0"/>
                  </a:lnTo>
                  <a:lnTo>
                    <a:pt x="378" y="0"/>
                  </a:lnTo>
                  <a:lnTo>
                    <a:pt x="405" y="0"/>
                  </a:lnTo>
                  <a:lnTo>
                    <a:pt x="423" y="27"/>
                  </a:lnTo>
                  <a:lnTo>
                    <a:pt x="450" y="45"/>
                  </a:lnTo>
                  <a:lnTo>
                    <a:pt x="459" y="72"/>
                  </a:lnTo>
                  <a:lnTo>
                    <a:pt x="477" y="99"/>
                  </a:lnTo>
                  <a:lnTo>
                    <a:pt x="495" y="126"/>
                  </a:lnTo>
                  <a:lnTo>
                    <a:pt x="513" y="153"/>
                  </a:lnTo>
                  <a:lnTo>
                    <a:pt x="531" y="180"/>
                  </a:lnTo>
                  <a:lnTo>
                    <a:pt x="549" y="207"/>
                  </a:lnTo>
                  <a:lnTo>
                    <a:pt x="558" y="234"/>
                  </a:lnTo>
                  <a:lnTo>
                    <a:pt x="576" y="261"/>
                  </a:lnTo>
                  <a:lnTo>
                    <a:pt x="585" y="288"/>
                  </a:lnTo>
                  <a:lnTo>
                    <a:pt x="603" y="315"/>
                  </a:lnTo>
                  <a:lnTo>
                    <a:pt x="621" y="342"/>
                  </a:lnTo>
                  <a:lnTo>
                    <a:pt x="639" y="369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071938" y="3632200"/>
              <a:ext cx="938212" cy="601663"/>
            </a:xfrm>
            <a:custGeom>
              <a:avLst/>
              <a:gdLst>
                <a:gd name="T0" fmla="*/ 0 w 640"/>
                <a:gd name="T1" fmla="*/ 595313 h 379"/>
                <a:gd name="T2" fmla="*/ 39581 w 640"/>
                <a:gd name="T3" fmla="*/ 600075 h 379"/>
                <a:gd name="T4" fmla="*/ 65968 w 640"/>
                <a:gd name="T5" fmla="*/ 557213 h 379"/>
                <a:gd name="T6" fmla="*/ 105549 w 640"/>
                <a:gd name="T7" fmla="*/ 528638 h 379"/>
                <a:gd name="T8" fmla="*/ 131936 w 640"/>
                <a:gd name="T9" fmla="*/ 485775 h 379"/>
                <a:gd name="T10" fmla="*/ 158323 w 640"/>
                <a:gd name="T11" fmla="*/ 442913 h 379"/>
                <a:gd name="T12" fmla="*/ 171517 w 640"/>
                <a:gd name="T13" fmla="*/ 400050 h 379"/>
                <a:gd name="T14" fmla="*/ 197904 w 640"/>
                <a:gd name="T15" fmla="*/ 357188 h 379"/>
                <a:gd name="T16" fmla="*/ 224291 w 640"/>
                <a:gd name="T17" fmla="*/ 314325 h 379"/>
                <a:gd name="T18" fmla="*/ 263872 w 640"/>
                <a:gd name="T19" fmla="*/ 271463 h 379"/>
                <a:gd name="T20" fmla="*/ 277066 w 640"/>
                <a:gd name="T21" fmla="*/ 228600 h 379"/>
                <a:gd name="T22" fmla="*/ 290259 w 640"/>
                <a:gd name="T23" fmla="*/ 185738 h 379"/>
                <a:gd name="T24" fmla="*/ 316647 w 640"/>
                <a:gd name="T25" fmla="*/ 142875 h 379"/>
                <a:gd name="T26" fmla="*/ 329840 w 640"/>
                <a:gd name="T27" fmla="*/ 100013 h 379"/>
                <a:gd name="T28" fmla="*/ 369421 w 640"/>
                <a:gd name="T29" fmla="*/ 85725 h 379"/>
                <a:gd name="T30" fmla="*/ 395808 w 640"/>
                <a:gd name="T31" fmla="*/ 42863 h 379"/>
                <a:gd name="T32" fmla="*/ 435389 w 640"/>
                <a:gd name="T33" fmla="*/ 28575 h 379"/>
                <a:gd name="T34" fmla="*/ 474970 w 640"/>
                <a:gd name="T35" fmla="*/ 0 h 379"/>
                <a:gd name="T36" fmla="*/ 514551 w 640"/>
                <a:gd name="T37" fmla="*/ 0 h 379"/>
                <a:gd name="T38" fmla="*/ 554131 w 640"/>
                <a:gd name="T39" fmla="*/ 0 h 379"/>
                <a:gd name="T40" fmla="*/ 593712 w 640"/>
                <a:gd name="T41" fmla="*/ 0 h 379"/>
                <a:gd name="T42" fmla="*/ 620099 w 640"/>
                <a:gd name="T43" fmla="*/ 42863 h 379"/>
                <a:gd name="T44" fmla="*/ 659680 w 640"/>
                <a:gd name="T45" fmla="*/ 71438 h 379"/>
                <a:gd name="T46" fmla="*/ 672874 w 640"/>
                <a:gd name="T47" fmla="*/ 114300 h 379"/>
                <a:gd name="T48" fmla="*/ 699261 w 640"/>
                <a:gd name="T49" fmla="*/ 157163 h 379"/>
                <a:gd name="T50" fmla="*/ 725648 w 640"/>
                <a:gd name="T51" fmla="*/ 200025 h 379"/>
                <a:gd name="T52" fmla="*/ 752036 w 640"/>
                <a:gd name="T53" fmla="*/ 242888 h 379"/>
                <a:gd name="T54" fmla="*/ 778423 w 640"/>
                <a:gd name="T55" fmla="*/ 285750 h 379"/>
                <a:gd name="T56" fmla="*/ 804810 w 640"/>
                <a:gd name="T57" fmla="*/ 328613 h 379"/>
                <a:gd name="T58" fmla="*/ 818004 w 640"/>
                <a:gd name="T59" fmla="*/ 371475 h 379"/>
                <a:gd name="T60" fmla="*/ 844391 w 640"/>
                <a:gd name="T61" fmla="*/ 414338 h 379"/>
                <a:gd name="T62" fmla="*/ 857584 w 640"/>
                <a:gd name="T63" fmla="*/ 457200 h 379"/>
                <a:gd name="T64" fmla="*/ 883972 w 640"/>
                <a:gd name="T65" fmla="*/ 500063 h 379"/>
                <a:gd name="T66" fmla="*/ 910359 w 640"/>
                <a:gd name="T67" fmla="*/ 542925 h 379"/>
                <a:gd name="T68" fmla="*/ 936746 w 640"/>
                <a:gd name="T69" fmla="*/ 585788 h 3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640" h="379">
                  <a:moveTo>
                    <a:pt x="0" y="375"/>
                  </a:moveTo>
                  <a:lnTo>
                    <a:pt x="27" y="378"/>
                  </a:lnTo>
                  <a:lnTo>
                    <a:pt x="45" y="351"/>
                  </a:lnTo>
                  <a:lnTo>
                    <a:pt x="72" y="333"/>
                  </a:lnTo>
                  <a:lnTo>
                    <a:pt x="90" y="306"/>
                  </a:lnTo>
                  <a:lnTo>
                    <a:pt x="108" y="279"/>
                  </a:lnTo>
                  <a:lnTo>
                    <a:pt x="117" y="252"/>
                  </a:lnTo>
                  <a:lnTo>
                    <a:pt x="135" y="225"/>
                  </a:lnTo>
                  <a:lnTo>
                    <a:pt x="153" y="198"/>
                  </a:lnTo>
                  <a:lnTo>
                    <a:pt x="180" y="171"/>
                  </a:lnTo>
                  <a:lnTo>
                    <a:pt x="189" y="144"/>
                  </a:lnTo>
                  <a:lnTo>
                    <a:pt x="198" y="117"/>
                  </a:lnTo>
                  <a:lnTo>
                    <a:pt x="216" y="90"/>
                  </a:lnTo>
                  <a:lnTo>
                    <a:pt x="225" y="63"/>
                  </a:lnTo>
                  <a:lnTo>
                    <a:pt x="252" y="54"/>
                  </a:lnTo>
                  <a:lnTo>
                    <a:pt x="270" y="27"/>
                  </a:lnTo>
                  <a:lnTo>
                    <a:pt x="297" y="18"/>
                  </a:lnTo>
                  <a:lnTo>
                    <a:pt x="324" y="0"/>
                  </a:lnTo>
                  <a:lnTo>
                    <a:pt x="351" y="0"/>
                  </a:lnTo>
                  <a:lnTo>
                    <a:pt x="378" y="0"/>
                  </a:lnTo>
                  <a:lnTo>
                    <a:pt x="405" y="0"/>
                  </a:lnTo>
                  <a:lnTo>
                    <a:pt x="423" y="27"/>
                  </a:lnTo>
                  <a:lnTo>
                    <a:pt x="450" y="45"/>
                  </a:lnTo>
                  <a:lnTo>
                    <a:pt x="459" y="72"/>
                  </a:lnTo>
                  <a:lnTo>
                    <a:pt x="477" y="99"/>
                  </a:lnTo>
                  <a:lnTo>
                    <a:pt x="495" y="126"/>
                  </a:lnTo>
                  <a:lnTo>
                    <a:pt x="513" y="153"/>
                  </a:lnTo>
                  <a:lnTo>
                    <a:pt x="531" y="180"/>
                  </a:lnTo>
                  <a:lnTo>
                    <a:pt x="549" y="207"/>
                  </a:lnTo>
                  <a:lnTo>
                    <a:pt x="558" y="234"/>
                  </a:lnTo>
                  <a:lnTo>
                    <a:pt x="576" y="261"/>
                  </a:lnTo>
                  <a:lnTo>
                    <a:pt x="585" y="288"/>
                  </a:lnTo>
                  <a:lnTo>
                    <a:pt x="603" y="315"/>
                  </a:lnTo>
                  <a:lnTo>
                    <a:pt x="621" y="342"/>
                  </a:lnTo>
                  <a:lnTo>
                    <a:pt x="639" y="369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3438525" y="4538663"/>
              <a:ext cx="0" cy="749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3862388" y="4699000"/>
              <a:ext cx="936625" cy="601663"/>
            </a:xfrm>
            <a:custGeom>
              <a:avLst/>
              <a:gdLst>
                <a:gd name="T0" fmla="*/ 0 w 640"/>
                <a:gd name="T1" fmla="*/ 595313 h 379"/>
                <a:gd name="T2" fmla="*/ 39514 w 640"/>
                <a:gd name="T3" fmla="*/ 600075 h 379"/>
                <a:gd name="T4" fmla="*/ 65856 w 640"/>
                <a:gd name="T5" fmla="*/ 557213 h 379"/>
                <a:gd name="T6" fmla="*/ 105370 w 640"/>
                <a:gd name="T7" fmla="*/ 528638 h 379"/>
                <a:gd name="T8" fmla="*/ 131713 w 640"/>
                <a:gd name="T9" fmla="*/ 485775 h 379"/>
                <a:gd name="T10" fmla="*/ 158055 w 640"/>
                <a:gd name="T11" fmla="*/ 442913 h 379"/>
                <a:gd name="T12" fmla="*/ 171227 w 640"/>
                <a:gd name="T13" fmla="*/ 400050 h 379"/>
                <a:gd name="T14" fmla="*/ 197569 w 640"/>
                <a:gd name="T15" fmla="*/ 357188 h 379"/>
                <a:gd name="T16" fmla="*/ 223912 w 640"/>
                <a:gd name="T17" fmla="*/ 314325 h 379"/>
                <a:gd name="T18" fmla="*/ 263426 w 640"/>
                <a:gd name="T19" fmla="*/ 271463 h 379"/>
                <a:gd name="T20" fmla="*/ 276597 w 640"/>
                <a:gd name="T21" fmla="*/ 228600 h 379"/>
                <a:gd name="T22" fmla="*/ 289768 w 640"/>
                <a:gd name="T23" fmla="*/ 185738 h 379"/>
                <a:gd name="T24" fmla="*/ 316111 w 640"/>
                <a:gd name="T25" fmla="*/ 142875 h 379"/>
                <a:gd name="T26" fmla="*/ 329282 w 640"/>
                <a:gd name="T27" fmla="*/ 100013 h 379"/>
                <a:gd name="T28" fmla="*/ 368796 w 640"/>
                <a:gd name="T29" fmla="*/ 85725 h 379"/>
                <a:gd name="T30" fmla="*/ 395139 w 640"/>
                <a:gd name="T31" fmla="*/ 42863 h 379"/>
                <a:gd name="T32" fmla="*/ 434653 w 640"/>
                <a:gd name="T33" fmla="*/ 28575 h 379"/>
                <a:gd name="T34" fmla="*/ 474166 w 640"/>
                <a:gd name="T35" fmla="*/ 0 h 379"/>
                <a:gd name="T36" fmla="*/ 513680 w 640"/>
                <a:gd name="T37" fmla="*/ 0 h 379"/>
                <a:gd name="T38" fmla="*/ 553194 w 640"/>
                <a:gd name="T39" fmla="*/ 0 h 379"/>
                <a:gd name="T40" fmla="*/ 592708 w 640"/>
                <a:gd name="T41" fmla="*/ 0 h 379"/>
                <a:gd name="T42" fmla="*/ 619051 w 640"/>
                <a:gd name="T43" fmla="*/ 42863 h 379"/>
                <a:gd name="T44" fmla="*/ 658564 w 640"/>
                <a:gd name="T45" fmla="*/ 71438 h 379"/>
                <a:gd name="T46" fmla="*/ 671736 w 640"/>
                <a:gd name="T47" fmla="*/ 114300 h 379"/>
                <a:gd name="T48" fmla="*/ 698078 w 640"/>
                <a:gd name="T49" fmla="*/ 157163 h 379"/>
                <a:gd name="T50" fmla="*/ 724421 w 640"/>
                <a:gd name="T51" fmla="*/ 200025 h 379"/>
                <a:gd name="T52" fmla="*/ 750763 w 640"/>
                <a:gd name="T53" fmla="*/ 242888 h 379"/>
                <a:gd name="T54" fmla="*/ 777106 w 640"/>
                <a:gd name="T55" fmla="*/ 285750 h 379"/>
                <a:gd name="T56" fmla="*/ 803449 w 640"/>
                <a:gd name="T57" fmla="*/ 328613 h 379"/>
                <a:gd name="T58" fmla="*/ 816620 w 640"/>
                <a:gd name="T59" fmla="*/ 371475 h 379"/>
                <a:gd name="T60" fmla="*/ 842963 w 640"/>
                <a:gd name="T61" fmla="*/ 414338 h 379"/>
                <a:gd name="T62" fmla="*/ 856134 w 640"/>
                <a:gd name="T63" fmla="*/ 457200 h 379"/>
                <a:gd name="T64" fmla="*/ 882476 w 640"/>
                <a:gd name="T65" fmla="*/ 500063 h 379"/>
                <a:gd name="T66" fmla="*/ 908819 w 640"/>
                <a:gd name="T67" fmla="*/ 542925 h 379"/>
                <a:gd name="T68" fmla="*/ 935162 w 640"/>
                <a:gd name="T69" fmla="*/ 585788 h 3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640" h="379">
                  <a:moveTo>
                    <a:pt x="0" y="375"/>
                  </a:moveTo>
                  <a:lnTo>
                    <a:pt x="27" y="378"/>
                  </a:lnTo>
                  <a:lnTo>
                    <a:pt x="45" y="351"/>
                  </a:lnTo>
                  <a:lnTo>
                    <a:pt x="72" y="333"/>
                  </a:lnTo>
                  <a:lnTo>
                    <a:pt x="90" y="306"/>
                  </a:lnTo>
                  <a:lnTo>
                    <a:pt x="108" y="279"/>
                  </a:lnTo>
                  <a:lnTo>
                    <a:pt x="117" y="252"/>
                  </a:lnTo>
                  <a:lnTo>
                    <a:pt x="135" y="225"/>
                  </a:lnTo>
                  <a:lnTo>
                    <a:pt x="153" y="198"/>
                  </a:lnTo>
                  <a:lnTo>
                    <a:pt x="180" y="171"/>
                  </a:lnTo>
                  <a:lnTo>
                    <a:pt x="189" y="144"/>
                  </a:lnTo>
                  <a:lnTo>
                    <a:pt x="198" y="117"/>
                  </a:lnTo>
                  <a:lnTo>
                    <a:pt x="216" y="90"/>
                  </a:lnTo>
                  <a:lnTo>
                    <a:pt x="225" y="63"/>
                  </a:lnTo>
                  <a:lnTo>
                    <a:pt x="252" y="54"/>
                  </a:lnTo>
                  <a:lnTo>
                    <a:pt x="270" y="27"/>
                  </a:lnTo>
                  <a:lnTo>
                    <a:pt x="297" y="18"/>
                  </a:lnTo>
                  <a:lnTo>
                    <a:pt x="324" y="0"/>
                  </a:lnTo>
                  <a:lnTo>
                    <a:pt x="351" y="0"/>
                  </a:lnTo>
                  <a:lnTo>
                    <a:pt x="378" y="0"/>
                  </a:lnTo>
                  <a:lnTo>
                    <a:pt x="405" y="0"/>
                  </a:lnTo>
                  <a:lnTo>
                    <a:pt x="423" y="27"/>
                  </a:lnTo>
                  <a:lnTo>
                    <a:pt x="450" y="45"/>
                  </a:lnTo>
                  <a:lnTo>
                    <a:pt x="459" y="72"/>
                  </a:lnTo>
                  <a:lnTo>
                    <a:pt x="477" y="99"/>
                  </a:lnTo>
                  <a:lnTo>
                    <a:pt x="495" y="126"/>
                  </a:lnTo>
                  <a:lnTo>
                    <a:pt x="513" y="153"/>
                  </a:lnTo>
                  <a:lnTo>
                    <a:pt x="531" y="180"/>
                  </a:lnTo>
                  <a:lnTo>
                    <a:pt x="549" y="207"/>
                  </a:lnTo>
                  <a:lnTo>
                    <a:pt x="558" y="234"/>
                  </a:lnTo>
                  <a:lnTo>
                    <a:pt x="576" y="261"/>
                  </a:lnTo>
                  <a:lnTo>
                    <a:pt x="585" y="288"/>
                  </a:lnTo>
                  <a:lnTo>
                    <a:pt x="603" y="315"/>
                  </a:lnTo>
                  <a:lnTo>
                    <a:pt x="621" y="342"/>
                  </a:lnTo>
                  <a:lnTo>
                    <a:pt x="639" y="369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3930650" y="4699000"/>
              <a:ext cx="939800" cy="601663"/>
            </a:xfrm>
            <a:custGeom>
              <a:avLst/>
              <a:gdLst>
                <a:gd name="T0" fmla="*/ 0 w 640"/>
                <a:gd name="T1" fmla="*/ 595313 h 379"/>
                <a:gd name="T2" fmla="*/ 39648 w 640"/>
                <a:gd name="T3" fmla="*/ 600075 h 379"/>
                <a:gd name="T4" fmla="*/ 66080 w 640"/>
                <a:gd name="T5" fmla="*/ 557213 h 379"/>
                <a:gd name="T6" fmla="*/ 105728 w 640"/>
                <a:gd name="T7" fmla="*/ 528638 h 379"/>
                <a:gd name="T8" fmla="*/ 132159 w 640"/>
                <a:gd name="T9" fmla="*/ 485775 h 379"/>
                <a:gd name="T10" fmla="*/ 158591 w 640"/>
                <a:gd name="T11" fmla="*/ 442913 h 379"/>
                <a:gd name="T12" fmla="*/ 171807 w 640"/>
                <a:gd name="T13" fmla="*/ 400050 h 379"/>
                <a:gd name="T14" fmla="*/ 198239 w 640"/>
                <a:gd name="T15" fmla="*/ 357188 h 379"/>
                <a:gd name="T16" fmla="*/ 224671 w 640"/>
                <a:gd name="T17" fmla="*/ 314325 h 379"/>
                <a:gd name="T18" fmla="*/ 264319 w 640"/>
                <a:gd name="T19" fmla="*/ 271463 h 379"/>
                <a:gd name="T20" fmla="*/ 277535 w 640"/>
                <a:gd name="T21" fmla="*/ 228600 h 379"/>
                <a:gd name="T22" fmla="*/ 290751 w 640"/>
                <a:gd name="T23" fmla="*/ 185738 h 379"/>
                <a:gd name="T24" fmla="*/ 317183 w 640"/>
                <a:gd name="T25" fmla="*/ 142875 h 379"/>
                <a:gd name="T26" fmla="*/ 330398 w 640"/>
                <a:gd name="T27" fmla="*/ 100013 h 379"/>
                <a:gd name="T28" fmla="*/ 370046 w 640"/>
                <a:gd name="T29" fmla="*/ 85725 h 379"/>
                <a:gd name="T30" fmla="*/ 396478 w 640"/>
                <a:gd name="T31" fmla="*/ 42863 h 379"/>
                <a:gd name="T32" fmla="*/ 436126 w 640"/>
                <a:gd name="T33" fmla="*/ 28575 h 379"/>
                <a:gd name="T34" fmla="*/ 475774 w 640"/>
                <a:gd name="T35" fmla="*/ 0 h 379"/>
                <a:gd name="T36" fmla="*/ 515422 w 640"/>
                <a:gd name="T37" fmla="*/ 0 h 379"/>
                <a:gd name="T38" fmla="*/ 555069 w 640"/>
                <a:gd name="T39" fmla="*/ 0 h 379"/>
                <a:gd name="T40" fmla="*/ 594717 w 640"/>
                <a:gd name="T41" fmla="*/ 0 h 379"/>
                <a:gd name="T42" fmla="*/ 621149 w 640"/>
                <a:gd name="T43" fmla="*/ 42863 h 379"/>
                <a:gd name="T44" fmla="*/ 660797 w 640"/>
                <a:gd name="T45" fmla="*/ 71438 h 379"/>
                <a:gd name="T46" fmla="*/ 674013 w 640"/>
                <a:gd name="T47" fmla="*/ 114300 h 379"/>
                <a:gd name="T48" fmla="*/ 700445 w 640"/>
                <a:gd name="T49" fmla="*/ 157163 h 379"/>
                <a:gd name="T50" fmla="*/ 726877 w 640"/>
                <a:gd name="T51" fmla="*/ 200025 h 379"/>
                <a:gd name="T52" fmla="*/ 753308 w 640"/>
                <a:gd name="T53" fmla="*/ 242888 h 379"/>
                <a:gd name="T54" fmla="*/ 779740 w 640"/>
                <a:gd name="T55" fmla="*/ 285750 h 379"/>
                <a:gd name="T56" fmla="*/ 806172 w 640"/>
                <a:gd name="T57" fmla="*/ 328613 h 379"/>
                <a:gd name="T58" fmla="*/ 819388 w 640"/>
                <a:gd name="T59" fmla="*/ 371475 h 379"/>
                <a:gd name="T60" fmla="*/ 845820 w 640"/>
                <a:gd name="T61" fmla="*/ 414338 h 379"/>
                <a:gd name="T62" fmla="*/ 859036 w 640"/>
                <a:gd name="T63" fmla="*/ 457200 h 379"/>
                <a:gd name="T64" fmla="*/ 885468 w 640"/>
                <a:gd name="T65" fmla="*/ 500063 h 379"/>
                <a:gd name="T66" fmla="*/ 911900 w 640"/>
                <a:gd name="T67" fmla="*/ 542925 h 379"/>
                <a:gd name="T68" fmla="*/ 938332 w 640"/>
                <a:gd name="T69" fmla="*/ 585788 h 3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640" h="379">
                  <a:moveTo>
                    <a:pt x="0" y="375"/>
                  </a:moveTo>
                  <a:lnTo>
                    <a:pt x="27" y="378"/>
                  </a:lnTo>
                  <a:lnTo>
                    <a:pt x="45" y="351"/>
                  </a:lnTo>
                  <a:lnTo>
                    <a:pt x="72" y="333"/>
                  </a:lnTo>
                  <a:lnTo>
                    <a:pt x="90" y="306"/>
                  </a:lnTo>
                  <a:lnTo>
                    <a:pt x="108" y="279"/>
                  </a:lnTo>
                  <a:lnTo>
                    <a:pt x="117" y="252"/>
                  </a:lnTo>
                  <a:lnTo>
                    <a:pt x="135" y="225"/>
                  </a:lnTo>
                  <a:lnTo>
                    <a:pt x="153" y="198"/>
                  </a:lnTo>
                  <a:lnTo>
                    <a:pt x="180" y="171"/>
                  </a:lnTo>
                  <a:lnTo>
                    <a:pt x="189" y="144"/>
                  </a:lnTo>
                  <a:lnTo>
                    <a:pt x="198" y="117"/>
                  </a:lnTo>
                  <a:lnTo>
                    <a:pt x="216" y="90"/>
                  </a:lnTo>
                  <a:lnTo>
                    <a:pt x="225" y="63"/>
                  </a:lnTo>
                  <a:lnTo>
                    <a:pt x="252" y="54"/>
                  </a:lnTo>
                  <a:lnTo>
                    <a:pt x="270" y="27"/>
                  </a:lnTo>
                  <a:lnTo>
                    <a:pt x="297" y="18"/>
                  </a:lnTo>
                  <a:lnTo>
                    <a:pt x="324" y="0"/>
                  </a:lnTo>
                  <a:lnTo>
                    <a:pt x="351" y="0"/>
                  </a:lnTo>
                  <a:lnTo>
                    <a:pt x="378" y="0"/>
                  </a:lnTo>
                  <a:lnTo>
                    <a:pt x="405" y="0"/>
                  </a:lnTo>
                  <a:lnTo>
                    <a:pt x="423" y="27"/>
                  </a:lnTo>
                  <a:lnTo>
                    <a:pt x="450" y="45"/>
                  </a:lnTo>
                  <a:lnTo>
                    <a:pt x="459" y="72"/>
                  </a:lnTo>
                  <a:lnTo>
                    <a:pt x="477" y="99"/>
                  </a:lnTo>
                  <a:lnTo>
                    <a:pt x="495" y="126"/>
                  </a:lnTo>
                  <a:lnTo>
                    <a:pt x="513" y="153"/>
                  </a:lnTo>
                  <a:lnTo>
                    <a:pt x="531" y="180"/>
                  </a:lnTo>
                  <a:lnTo>
                    <a:pt x="549" y="207"/>
                  </a:lnTo>
                  <a:lnTo>
                    <a:pt x="558" y="234"/>
                  </a:lnTo>
                  <a:lnTo>
                    <a:pt x="576" y="261"/>
                  </a:lnTo>
                  <a:lnTo>
                    <a:pt x="585" y="288"/>
                  </a:lnTo>
                  <a:lnTo>
                    <a:pt x="603" y="315"/>
                  </a:lnTo>
                  <a:lnTo>
                    <a:pt x="621" y="342"/>
                  </a:lnTo>
                  <a:lnTo>
                    <a:pt x="639" y="369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Line 22"/>
            <p:cNvSpPr>
              <a:spLocks noChangeShapeType="1"/>
            </p:cNvSpPr>
            <p:nvPr/>
          </p:nvSpPr>
          <p:spPr bwMode="auto">
            <a:xfrm>
              <a:off x="3438525" y="5605463"/>
              <a:ext cx="0" cy="749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3438525" y="5765800"/>
              <a:ext cx="2041525" cy="596900"/>
            </a:xfrm>
            <a:custGeom>
              <a:avLst/>
              <a:gdLst>
                <a:gd name="T0" fmla="*/ 0 w 1393"/>
                <a:gd name="T1" fmla="*/ 595313 h 376"/>
                <a:gd name="T2" fmla="*/ 39570 w 1393"/>
                <a:gd name="T3" fmla="*/ 571500 h 376"/>
                <a:gd name="T4" fmla="*/ 79140 w 1393"/>
                <a:gd name="T5" fmla="*/ 542925 h 376"/>
                <a:gd name="T6" fmla="*/ 105520 w 1393"/>
                <a:gd name="T7" fmla="*/ 500063 h 376"/>
                <a:gd name="T8" fmla="*/ 145090 w 1393"/>
                <a:gd name="T9" fmla="*/ 485775 h 376"/>
                <a:gd name="T10" fmla="*/ 184661 w 1393"/>
                <a:gd name="T11" fmla="*/ 457200 h 376"/>
                <a:gd name="T12" fmla="*/ 224231 w 1393"/>
                <a:gd name="T13" fmla="*/ 428625 h 376"/>
                <a:gd name="T14" fmla="*/ 263801 w 1393"/>
                <a:gd name="T15" fmla="*/ 400050 h 376"/>
                <a:gd name="T16" fmla="*/ 290181 w 1393"/>
                <a:gd name="T17" fmla="*/ 357188 h 376"/>
                <a:gd name="T18" fmla="*/ 329751 w 1393"/>
                <a:gd name="T19" fmla="*/ 328613 h 376"/>
                <a:gd name="T20" fmla="*/ 369321 w 1393"/>
                <a:gd name="T21" fmla="*/ 300038 h 376"/>
                <a:gd name="T22" fmla="*/ 395701 w 1393"/>
                <a:gd name="T23" fmla="*/ 257175 h 376"/>
                <a:gd name="T24" fmla="*/ 435271 w 1393"/>
                <a:gd name="T25" fmla="*/ 228600 h 376"/>
                <a:gd name="T26" fmla="*/ 474841 w 1393"/>
                <a:gd name="T27" fmla="*/ 200025 h 376"/>
                <a:gd name="T28" fmla="*/ 514412 w 1393"/>
                <a:gd name="T29" fmla="*/ 157163 h 376"/>
                <a:gd name="T30" fmla="*/ 553982 w 1393"/>
                <a:gd name="T31" fmla="*/ 128588 h 376"/>
                <a:gd name="T32" fmla="*/ 593552 w 1393"/>
                <a:gd name="T33" fmla="*/ 100013 h 376"/>
                <a:gd name="T34" fmla="*/ 633122 w 1393"/>
                <a:gd name="T35" fmla="*/ 85725 h 376"/>
                <a:gd name="T36" fmla="*/ 672692 w 1393"/>
                <a:gd name="T37" fmla="*/ 57150 h 376"/>
                <a:gd name="T38" fmla="*/ 712262 w 1393"/>
                <a:gd name="T39" fmla="*/ 42863 h 376"/>
                <a:gd name="T40" fmla="*/ 751832 w 1393"/>
                <a:gd name="T41" fmla="*/ 28575 h 376"/>
                <a:gd name="T42" fmla="*/ 791402 w 1393"/>
                <a:gd name="T43" fmla="*/ 14288 h 376"/>
                <a:gd name="T44" fmla="*/ 830972 w 1393"/>
                <a:gd name="T45" fmla="*/ 14288 h 376"/>
                <a:gd name="T46" fmla="*/ 870543 w 1393"/>
                <a:gd name="T47" fmla="*/ 0 h 376"/>
                <a:gd name="T48" fmla="*/ 910113 w 1393"/>
                <a:gd name="T49" fmla="*/ 0 h 376"/>
                <a:gd name="T50" fmla="*/ 949683 w 1393"/>
                <a:gd name="T51" fmla="*/ 0 h 376"/>
                <a:gd name="T52" fmla="*/ 989253 w 1393"/>
                <a:gd name="T53" fmla="*/ 0 h 376"/>
                <a:gd name="T54" fmla="*/ 1028823 w 1393"/>
                <a:gd name="T55" fmla="*/ 0 h 376"/>
                <a:gd name="T56" fmla="*/ 1068393 w 1393"/>
                <a:gd name="T57" fmla="*/ 0 h 376"/>
                <a:gd name="T58" fmla="*/ 1107963 w 1393"/>
                <a:gd name="T59" fmla="*/ 0 h 376"/>
                <a:gd name="T60" fmla="*/ 1147533 w 1393"/>
                <a:gd name="T61" fmla="*/ 0 h 376"/>
                <a:gd name="T62" fmla="*/ 1187104 w 1393"/>
                <a:gd name="T63" fmla="*/ 14288 h 376"/>
                <a:gd name="T64" fmla="*/ 1226674 w 1393"/>
                <a:gd name="T65" fmla="*/ 28575 h 376"/>
                <a:gd name="T66" fmla="*/ 1266244 w 1393"/>
                <a:gd name="T67" fmla="*/ 42863 h 376"/>
                <a:gd name="T68" fmla="*/ 1305814 w 1393"/>
                <a:gd name="T69" fmla="*/ 71438 h 376"/>
                <a:gd name="T70" fmla="*/ 1358574 w 1393"/>
                <a:gd name="T71" fmla="*/ 85725 h 376"/>
                <a:gd name="T72" fmla="*/ 1398144 w 1393"/>
                <a:gd name="T73" fmla="*/ 100013 h 376"/>
                <a:gd name="T74" fmla="*/ 1437714 w 1393"/>
                <a:gd name="T75" fmla="*/ 114300 h 376"/>
                <a:gd name="T76" fmla="*/ 1477284 w 1393"/>
                <a:gd name="T77" fmla="*/ 142875 h 376"/>
                <a:gd name="T78" fmla="*/ 1516855 w 1393"/>
                <a:gd name="T79" fmla="*/ 157163 h 376"/>
                <a:gd name="T80" fmla="*/ 1556425 w 1393"/>
                <a:gd name="T81" fmla="*/ 185738 h 376"/>
                <a:gd name="T82" fmla="*/ 1595995 w 1393"/>
                <a:gd name="T83" fmla="*/ 200025 h 376"/>
                <a:gd name="T84" fmla="*/ 1635565 w 1393"/>
                <a:gd name="T85" fmla="*/ 228600 h 376"/>
                <a:gd name="T86" fmla="*/ 1675135 w 1393"/>
                <a:gd name="T87" fmla="*/ 257175 h 376"/>
                <a:gd name="T88" fmla="*/ 1714705 w 1393"/>
                <a:gd name="T89" fmla="*/ 285750 h 376"/>
                <a:gd name="T90" fmla="*/ 1754275 w 1393"/>
                <a:gd name="T91" fmla="*/ 314325 h 376"/>
                <a:gd name="T92" fmla="*/ 1793845 w 1393"/>
                <a:gd name="T93" fmla="*/ 342900 h 376"/>
                <a:gd name="T94" fmla="*/ 1820225 w 1393"/>
                <a:gd name="T95" fmla="*/ 385763 h 376"/>
                <a:gd name="T96" fmla="*/ 1859796 w 1393"/>
                <a:gd name="T97" fmla="*/ 414338 h 376"/>
                <a:gd name="T98" fmla="*/ 1899366 w 1393"/>
                <a:gd name="T99" fmla="*/ 442913 h 376"/>
                <a:gd name="T100" fmla="*/ 1938936 w 1393"/>
                <a:gd name="T101" fmla="*/ 471488 h 376"/>
                <a:gd name="T102" fmla="*/ 1965316 w 1393"/>
                <a:gd name="T103" fmla="*/ 514350 h 376"/>
                <a:gd name="T104" fmla="*/ 2004886 w 1393"/>
                <a:gd name="T105" fmla="*/ 542925 h 376"/>
                <a:gd name="T106" fmla="*/ 2031266 w 1393"/>
                <a:gd name="T107" fmla="*/ 585788 h 376"/>
                <a:gd name="T108" fmla="*/ 2040059 w 1393"/>
                <a:gd name="T109" fmla="*/ 595313 h 37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393" h="376">
                  <a:moveTo>
                    <a:pt x="0" y="375"/>
                  </a:moveTo>
                  <a:lnTo>
                    <a:pt x="27" y="360"/>
                  </a:lnTo>
                  <a:lnTo>
                    <a:pt x="54" y="342"/>
                  </a:lnTo>
                  <a:lnTo>
                    <a:pt x="72" y="315"/>
                  </a:lnTo>
                  <a:lnTo>
                    <a:pt x="99" y="306"/>
                  </a:lnTo>
                  <a:lnTo>
                    <a:pt x="126" y="288"/>
                  </a:lnTo>
                  <a:lnTo>
                    <a:pt x="153" y="270"/>
                  </a:lnTo>
                  <a:lnTo>
                    <a:pt x="180" y="252"/>
                  </a:lnTo>
                  <a:lnTo>
                    <a:pt x="198" y="225"/>
                  </a:lnTo>
                  <a:lnTo>
                    <a:pt x="225" y="207"/>
                  </a:lnTo>
                  <a:lnTo>
                    <a:pt x="252" y="189"/>
                  </a:lnTo>
                  <a:lnTo>
                    <a:pt x="270" y="162"/>
                  </a:lnTo>
                  <a:lnTo>
                    <a:pt x="297" y="144"/>
                  </a:lnTo>
                  <a:lnTo>
                    <a:pt x="324" y="126"/>
                  </a:lnTo>
                  <a:lnTo>
                    <a:pt x="351" y="99"/>
                  </a:lnTo>
                  <a:lnTo>
                    <a:pt x="378" y="81"/>
                  </a:lnTo>
                  <a:lnTo>
                    <a:pt x="405" y="63"/>
                  </a:lnTo>
                  <a:lnTo>
                    <a:pt x="432" y="54"/>
                  </a:lnTo>
                  <a:lnTo>
                    <a:pt x="459" y="36"/>
                  </a:lnTo>
                  <a:lnTo>
                    <a:pt x="486" y="27"/>
                  </a:lnTo>
                  <a:lnTo>
                    <a:pt x="513" y="18"/>
                  </a:lnTo>
                  <a:lnTo>
                    <a:pt x="540" y="9"/>
                  </a:lnTo>
                  <a:lnTo>
                    <a:pt x="567" y="9"/>
                  </a:lnTo>
                  <a:lnTo>
                    <a:pt x="594" y="0"/>
                  </a:lnTo>
                  <a:lnTo>
                    <a:pt x="621" y="0"/>
                  </a:lnTo>
                  <a:lnTo>
                    <a:pt x="648" y="0"/>
                  </a:lnTo>
                  <a:lnTo>
                    <a:pt x="675" y="0"/>
                  </a:lnTo>
                  <a:lnTo>
                    <a:pt x="702" y="0"/>
                  </a:lnTo>
                  <a:lnTo>
                    <a:pt x="729" y="0"/>
                  </a:lnTo>
                  <a:lnTo>
                    <a:pt x="756" y="0"/>
                  </a:lnTo>
                  <a:lnTo>
                    <a:pt x="783" y="0"/>
                  </a:lnTo>
                  <a:lnTo>
                    <a:pt x="810" y="9"/>
                  </a:lnTo>
                  <a:lnTo>
                    <a:pt x="837" y="18"/>
                  </a:lnTo>
                  <a:lnTo>
                    <a:pt x="864" y="27"/>
                  </a:lnTo>
                  <a:lnTo>
                    <a:pt x="891" y="45"/>
                  </a:lnTo>
                  <a:lnTo>
                    <a:pt x="927" y="54"/>
                  </a:lnTo>
                  <a:lnTo>
                    <a:pt x="954" y="63"/>
                  </a:lnTo>
                  <a:lnTo>
                    <a:pt x="981" y="72"/>
                  </a:lnTo>
                  <a:lnTo>
                    <a:pt x="1008" y="90"/>
                  </a:lnTo>
                  <a:lnTo>
                    <a:pt x="1035" y="99"/>
                  </a:lnTo>
                  <a:lnTo>
                    <a:pt x="1062" y="117"/>
                  </a:lnTo>
                  <a:lnTo>
                    <a:pt x="1089" y="126"/>
                  </a:lnTo>
                  <a:lnTo>
                    <a:pt x="1116" y="144"/>
                  </a:lnTo>
                  <a:lnTo>
                    <a:pt x="1143" y="162"/>
                  </a:lnTo>
                  <a:lnTo>
                    <a:pt x="1170" y="180"/>
                  </a:lnTo>
                  <a:lnTo>
                    <a:pt x="1197" y="198"/>
                  </a:lnTo>
                  <a:lnTo>
                    <a:pt x="1224" y="216"/>
                  </a:lnTo>
                  <a:lnTo>
                    <a:pt x="1242" y="243"/>
                  </a:lnTo>
                  <a:lnTo>
                    <a:pt x="1269" y="261"/>
                  </a:lnTo>
                  <a:lnTo>
                    <a:pt x="1296" y="279"/>
                  </a:lnTo>
                  <a:lnTo>
                    <a:pt x="1323" y="297"/>
                  </a:lnTo>
                  <a:lnTo>
                    <a:pt x="1341" y="324"/>
                  </a:lnTo>
                  <a:lnTo>
                    <a:pt x="1368" y="342"/>
                  </a:lnTo>
                  <a:lnTo>
                    <a:pt x="1386" y="369"/>
                  </a:lnTo>
                  <a:lnTo>
                    <a:pt x="1392" y="375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Line 24"/>
            <p:cNvSpPr>
              <a:spLocks noChangeShapeType="1"/>
            </p:cNvSpPr>
            <p:nvPr/>
          </p:nvSpPr>
          <p:spPr bwMode="auto">
            <a:xfrm>
              <a:off x="3446463" y="3160713"/>
              <a:ext cx="22367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8" name="Line 25"/>
            <p:cNvSpPr>
              <a:spLocks noChangeShapeType="1"/>
            </p:cNvSpPr>
            <p:nvPr/>
          </p:nvSpPr>
          <p:spPr bwMode="auto">
            <a:xfrm>
              <a:off x="3446463" y="4227513"/>
              <a:ext cx="22367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" name="Line 26"/>
            <p:cNvSpPr>
              <a:spLocks noChangeShapeType="1"/>
            </p:cNvSpPr>
            <p:nvPr/>
          </p:nvSpPr>
          <p:spPr bwMode="auto">
            <a:xfrm>
              <a:off x="3446463" y="5294313"/>
              <a:ext cx="22367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" name="Line 27"/>
            <p:cNvSpPr>
              <a:spLocks noChangeShapeType="1"/>
            </p:cNvSpPr>
            <p:nvPr/>
          </p:nvSpPr>
          <p:spPr bwMode="auto">
            <a:xfrm>
              <a:off x="3446463" y="6361113"/>
              <a:ext cx="22367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" name="Line 28"/>
            <p:cNvSpPr>
              <a:spLocks noChangeShapeType="1"/>
            </p:cNvSpPr>
            <p:nvPr/>
          </p:nvSpPr>
          <p:spPr bwMode="auto">
            <a:xfrm>
              <a:off x="6427788" y="549275"/>
              <a:ext cx="36512" cy="48910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6732588" y="547688"/>
              <a:ext cx="995362" cy="3635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r>
                <a:rPr lang="en-GB" altLang="en-US" sz="1800">
                  <a:latin typeface="Arial" panose="020B0604020202020204" pitchFamily="34" charset="0"/>
                </a:rPr>
                <a:t>inference</a:t>
              </a:r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6621463" y="2492375"/>
              <a:ext cx="1763712" cy="638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r>
                <a:rPr lang="en-GB" altLang="en-US" sz="1800">
                  <a:latin typeface="Arial" panose="020B0604020202020204" pitchFamily="34" charset="0"/>
                </a:rPr>
                <a:t>locus </a:t>
              </a:r>
              <a:r>
                <a:rPr lang="en-GB" altLang="en-US" sz="1800">
                  <a:solidFill>
                    <a:srgbClr val="FF3300"/>
                  </a:solidFill>
                  <a:latin typeface="Arial" panose="020B0604020202020204" pitchFamily="34" charset="0"/>
                </a:rPr>
                <a:t>2</a:t>
              </a:r>
              <a:r>
                <a:rPr lang="en-GB" altLang="en-US" sz="1800">
                  <a:latin typeface="Arial" panose="020B0604020202020204" pitchFamily="34" charset="0"/>
                </a:rPr>
                <a:t> is close to</a:t>
              </a:r>
            </a:p>
            <a:p>
              <a:r>
                <a:rPr lang="en-GB" altLang="en-US" sz="1800">
                  <a:latin typeface="Arial" panose="020B0604020202020204" pitchFamily="34" charset="0"/>
                </a:rPr>
                <a:t>the QTL</a:t>
              </a:r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6621463" y="1557338"/>
              <a:ext cx="1593850" cy="638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r>
                <a:rPr lang="en-GB" altLang="en-US" sz="1800">
                  <a:latin typeface="Arial" panose="020B0604020202020204" pitchFamily="34" charset="0"/>
                </a:rPr>
                <a:t>locus </a:t>
              </a:r>
              <a:r>
                <a:rPr lang="en-GB" altLang="en-US" sz="1800">
                  <a:solidFill>
                    <a:srgbClr val="FF3300"/>
                  </a:solidFill>
                  <a:latin typeface="Arial" panose="020B0604020202020204" pitchFamily="34" charset="0"/>
                </a:rPr>
                <a:t>1</a:t>
              </a:r>
              <a:r>
                <a:rPr lang="en-GB" altLang="en-US" sz="1800">
                  <a:latin typeface="Arial" panose="020B0604020202020204" pitchFamily="34" charset="0"/>
                </a:rPr>
                <a:t> is linked</a:t>
              </a:r>
            </a:p>
            <a:p>
              <a:r>
                <a:rPr lang="en-GB" altLang="en-US" sz="1800">
                  <a:latin typeface="Arial" panose="020B0604020202020204" pitchFamily="34" charset="0"/>
                </a:rPr>
                <a:t>to the QTL</a:t>
              </a:r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6591300" y="3595688"/>
              <a:ext cx="1870075" cy="638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r>
                <a:rPr lang="en-GB" altLang="en-US" sz="1800">
                  <a:latin typeface="Arial" panose="020B0604020202020204" pitchFamily="34" charset="0"/>
                </a:rPr>
                <a:t>locus </a:t>
              </a:r>
              <a:r>
                <a:rPr lang="en-GB" altLang="en-US" sz="1800">
                  <a:solidFill>
                    <a:srgbClr val="FF3300"/>
                  </a:solidFill>
                  <a:latin typeface="Arial" panose="020B0604020202020204" pitchFamily="34" charset="0"/>
                </a:rPr>
                <a:t>3</a:t>
              </a:r>
              <a:r>
                <a:rPr lang="en-GB" altLang="en-US" sz="1800">
                  <a:latin typeface="Arial" panose="020B0604020202020204" pitchFamily="34" charset="0"/>
                </a:rPr>
                <a:t> is distant</a:t>
              </a:r>
            </a:p>
            <a:p>
              <a:r>
                <a:rPr lang="en-GB" altLang="en-US" sz="1800">
                  <a:latin typeface="Arial" panose="020B0604020202020204" pitchFamily="34" charset="0"/>
                </a:rPr>
                <a:t>from the QTL</a:t>
              </a: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6591300" y="4662488"/>
              <a:ext cx="1920875" cy="638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r>
                <a:rPr lang="en-GB" altLang="en-US" sz="1800">
                  <a:latin typeface="Arial" panose="020B0604020202020204" pitchFamily="34" charset="0"/>
                </a:rPr>
                <a:t>locus </a:t>
              </a:r>
              <a:r>
                <a:rPr lang="en-GB" altLang="en-US" sz="1800">
                  <a:solidFill>
                    <a:srgbClr val="FF3300"/>
                  </a:solidFill>
                  <a:latin typeface="Arial" panose="020B0604020202020204" pitchFamily="34" charset="0"/>
                </a:rPr>
                <a:t>4</a:t>
              </a:r>
              <a:r>
                <a:rPr lang="en-GB" altLang="en-US" sz="1800">
                  <a:latin typeface="Arial" panose="020B0604020202020204" pitchFamily="34" charset="0"/>
                </a:rPr>
                <a:t> is not</a:t>
              </a:r>
            </a:p>
            <a:p>
              <a:r>
                <a:rPr lang="en-GB" altLang="en-US" sz="1800">
                  <a:latin typeface="Arial" panose="020B0604020202020204" pitchFamily="34" charset="0"/>
                </a:rPr>
                <a:t>linked to the QTL</a:t>
              </a:r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1738313" y="1660525"/>
              <a:ext cx="711200" cy="301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r>
                <a:rPr lang="en-GB" altLang="en-US" sz="1400">
                  <a:latin typeface="Arial" panose="020B0604020202020204" pitchFamily="34" charset="0"/>
                </a:rPr>
                <a:t>++++++</a:t>
              </a:r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1738313" y="2041525"/>
              <a:ext cx="693737" cy="301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r>
                <a:rPr lang="en-GB" altLang="en-US" sz="1400" b="1">
                  <a:latin typeface="Arial" panose="020B0604020202020204" pitchFamily="34" charset="0"/>
                </a:rPr>
                <a:t>- - - - - -</a:t>
              </a:r>
            </a:p>
          </p:txBody>
        </p:sp>
        <p:sp>
          <p:nvSpPr>
            <p:cNvPr id="39" name="Line 36"/>
            <p:cNvSpPr>
              <a:spLocks noChangeShapeType="1"/>
            </p:cNvSpPr>
            <p:nvPr/>
          </p:nvSpPr>
          <p:spPr bwMode="auto">
            <a:xfrm>
              <a:off x="1411288" y="2779713"/>
              <a:ext cx="117316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0" name="Line 37"/>
            <p:cNvSpPr>
              <a:spLocks noChangeShapeType="1"/>
            </p:cNvSpPr>
            <p:nvPr/>
          </p:nvSpPr>
          <p:spPr bwMode="auto">
            <a:xfrm>
              <a:off x="1411288" y="2932113"/>
              <a:ext cx="117316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1" name="Rectangle 38"/>
            <p:cNvSpPr>
              <a:spLocks noChangeArrowheads="1"/>
            </p:cNvSpPr>
            <p:nvPr/>
          </p:nvSpPr>
          <p:spPr bwMode="auto">
            <a:xfrm>
              <a:off x="1527175" y="2452688"/>
              <a:ext cx="273050" cy="3635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r>
                <a:rPr lang="en-GB" altLang="en-US" sz="1800">
                  <a:latin typeface="Arial" panose="020B0604020202020204" pitchFamily="34" charset="0"/>
                </a:rPr>
                <a:t>b</a:t>
              </a:r>
            </a:p>
          </p:txBody>
        </p:sp>
        <p:sp>
          <p:nvSpPr>
            <p:cNvPr id="42" name="Rectangle 39"/>
            <p:cNvSpPr>
              <a:spLocks noChangeArrowheads="1"/>
            </p:cNvSpPr>
            <p:nvPr/>
          </p:nvSpPr>
          <p:spPr bwMode="auto">
            <a:xfrm>
              <a:off x="1527175" y="2909888"/>
              <a:ext cx="319088" cy="3635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r>
                <a:rPr lang="en-GB" altLang="en-US" sz="1800">
                  <a:latin typeface="Arial" panose="020B0604020202020204" pitchFamily="34" charset="0"/>
                </a:rPr>
                <a:t>b’</a:t>
              </a:r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2019300" y="2498725"/>
              <a:ext cx="711200" cy="301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r>
                <a:rPr lang="en-GB" altLang="en-US" sz="1400">
                  <a:latin typeface="Arial" panose="020B0604020202020204" pitchFamily="34" charset="0"/>
                </a:rPr>
                <a:t>++++++</a:t>
              </a:r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2019300" y="2879725"/>
              <a:ext cx="692150" cy="301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r>
                <a:rPr lang="en-GB" altLang="en-US" sz="1400" b="1">
                  <a:latin typeface="Arial" panose="020B0604020202020204" pitchFamily="34" charset="0"/>
                </a:rPr>
                <a:t>- - - - - -</a:t>
              </a:r>
            </a:p>
          </p:txBody>
        </p:sp>
        <p:sp>
          <p:nvSpPr>
            <p:cNvPr id="45" name="Line 42"/>
            <p:cNvSpPr>
              <a:spLocks noChangeShapeType="1"/>
            </p:cNvSpPr>
            <p:nvPr/>
          </p:nvSpPr>
          <p:spPr bwMode="auto">
            <a:xfrm>
              <a:off x="1411288" y="3694113"/>
              <a:ext cx="4699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6" name="Line 43"/>
            <p:cNvSpPr>
              <a:spLocks noChangeShapeType="1"/>
            </p:cNvSpPr>
            <p:nvPr/>
          </p:nvSpPr>
          <p:spPr bwMode="auto">
            <a:xfrm>
              <a:off x="1411288" y="3846513"/>
              <a:ext cx="4699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1527175" y="3367088"/>
              <a:ext cx="261938" cy="3635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r>
                <a:rPr lang="en-GB" altLang="en-US" sz="1800">
                  <a:latin typeface="Arial" panose="020B0604020202020204" pitchFamily="34" charset="0"/>
                </a:rPr>
                <a:t>c</a:t>
              </a:r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1527175" y="3824288"/>
              <a:ext cx="307975" cy="3635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r>
                <a:rPr lang="en-GB" altLang="en-US" sz="1800">
                  <a:latin typeface="Arial" panose="020B0604020202020204" pitchFamily="34" charset="0"/>
                </a:rPr>
                <a:t>c’</a:t>
              </a:r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2160588" y="3413125"/>
              <a:ext cx="711200" cy="301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r>
                <a:rPr lang="en-GB" altLang="en-US" sz="1400">
                  <a:latin typeface="Arial" panose="020B0604020202020204" pitchFamily="34" charset="0"/>
                </a:rPr>
                <a:t>++++++</a:t>
              </a:r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2160588" y="3794125"/>
              <a:ext cx="692150" cy="301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r>
                <a:rPr lang="en-GB" altLang="en-US" sz="1400" b="1">
                  <a:latin typeface="Arial" panose="020B0604020202020204" pitchFamily="34" charset="0"/>
                </a:rPr>
                <a:t>- - - - - -</a:t>
              </a:r>
            </a:p>
          </p:txBody>
        </p:sp>
        <p:sp>
          <p:nvSpPr>
            <p:cNvPr id="51" name="Line 48"/>
            <p:cNvSpPr>
              <a:spLocks noChangeShapeType="1"/>
            </p:cNvSpPr>
            <p:nvPr/>
          </p:nvSpPr>
          <p:spPr bwMode="auto">
            <a:xfrm>
              <a:off x="2114550" y="3694113"/>
              <a:ext cx="7493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2" name="Line 49"/>
            <p:cNvSpPr>
              <a:spLocks noChangeShapeType="1"/>
            </p:cNvSpPr>
            <p:nvPr/>
          </p:nvSpPr>
          <p:spPr bwMode="auto">
            <a:xfrm flipV="1">
              <a:off x="1898650" y="3687763"/>
              <a:ext cx="198438" cy="1651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3" name="Line 50"/>
            <p:cNvSpPr>
              <a:spLocks noChangeShapeType="1"/>
            </p:cNvSpPr>
            <p:nvPr/>
          </p:nvSpPr>
          <p:spPr bwMode="auto">
            <a:xfrm>
              <a:off x="2114550" y="3846513"/>
              <a:ext cx="7493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4" name="Line 51"/>
            <p:cNvSpPr>
              <a:spLocks noChangeShapeType="1"/>
            </p:cNvSpPr>
            <p:nvPr/>
          </p:nvSpPr>
          <p:spPr bwMode="auto">
            <a:xfrm>
              <a:off x="1898650" y="3700463"/>
              <a:ext cx="198438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5" name="Line 52"/>
            <p:cNvSpPr>
              <a:spLocks noChangeShapeType="1"/>
            </p:cNvSpPr>
            <p:nvPr/>
          </p:nvSpPr>
          <p:spPr bwMode="auto">
            <a:xfrm>
              <a:off x="1411288" y="4760913"/>
              <a:ext cx="4699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6" name="Line 53"/>
            <p:cNvSpPr>
              <a:spLocks noChangeShapeType="1"/>
            </p:cNvSpPr>
            <p:nvPr/>
          </p:nvSpPr>
          <p:spPr bwMode="auto">
            <a:xfrm>
              <a:off x="1411288" y="4913313"/>
              <a:ext cx="4699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7" name="Rectangle 54"/>
            <p:cNvSpPr>
              <a:spLocks noChangeArrowheads="1"/>
            </p:cNvSpPr>
            <p:nvPr/>
          </p:nvSpPr>
          <p:spPr bwMode="auto">
            <a:xfrm>
              <a:off x="1527175" y="4433888"/>
              <a:ext cx="273050" cy="3635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r>
                <a:rPr lang="en-GB" altLang="en-US" sz="1800">
                  <a:latin typeface="Arial" panose="020B0604020202020204" pitchFamily="34" charset="0"/>
                </a:rPr>
                <a:t>d</a:t>
              </a:r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1527175" y="4891088"/>
              <a:ext cx="319088" cy="3635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r>
                <a:rPr lang="en-GB" altLang="en-US" sz="1800">
                  <a:latin typeface="Arial" panose="020B0604020202020204" pitchFamily="34" charset="0"/>
                </a:rPr>
                <a:t>d’</a:t>
              </a:r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2089150" y="4479925"/>
              <a:ext cx="711200" cy="301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r>
                <a:rPr lang="en-GB" altLang="en-US" sz="1400">
                  <a:latin typeface="Arial" panose="020B0604020202020204" pitchFamily="34" charset="0"/>
                </a:rPr>
                <a:t>++++++</a:t>
              </a:r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2089150" y="4860925"/>
              <a:ext cx="693738" cy="301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r>
                <a:rPr lang="en-GB" altLang="en-US" sz="1400" b="1">
                  <a:latin typeface="Arial" panose="020B0604020202020204" pitchFamily="34" charset="0"/>
                </a:rPr>
                <a:t>- - - - - -</a:t>
              </a:r>
            </a:p>
          </p:txBody>
        </p:sp>
        <p:sp>
          <p:nvSpPr>
            <p:cNvPr id="61" name="Line 58"/>
            <p:cNvSpPr>
              <a:spLocks noChangeShapeType="1"/>
            </p:cNvSpPr>
            <p:nvPr/>
          </p:nvSpPr>
          <p:spPr bwMode="auto">
            <a:xfrm>
              <a:off x="2114550" y="4760913"/>
              <a:ext cx="609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2" name="Line 59"/>
            <p:cNvSpPr>
              <a:spLocks noChangeShapeType="1"/>
            </p:cNvSpPr>
            <p:nvPr/>
          </p:nvSpPr>
          <p:spPr bwMode="auto">
            <a:xfrm>
              <a:off x="2114550" y="4913313"/>
              <a:ext cx="609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3" name="Line 60"/>
            <p:cNvSpPr>
              <a:spLocks noChangeShapeType="1"/>
            </p:cNvSpPr>
            <p:nvPr/>
          </p:nvSpPr>
          <p:spPr bwMode="auto">
            <a:xfrm flipH="1">
              <a:off x="3087688" y="549275"/>
              <a:ext cx="12700" cy="48910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4" name="Line 61"/>
            <p:cNvSpPr>
              <a:spLocks noChangeShapeType="1"/>
            </p:cNvSpPr>
            <p:nvPr/>
          </p:nvSpPr>
          <p:spPr bwMode="auto">
            <a:xfrm>
              <a:off x="1116013" y="549275"/>
              <a:ext cx="3175" cy="48910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541338" y="2605088"/>
              <a:ext cx="274637" cy="3635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r>
                <a:rPr lang="en-GB" altLang="en-US" sz="180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541338" y="3519488"/>
              <a:ext cx="274637" cy="3635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r>
                <a:rPr lang="en-GB" altLang="en-US" sz="1800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541338" y="4586288"/>
              <a:ext cx="274637" cy="3635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r>
                <a:rPr lang="en-GB" altLang="en-US" sz="1800"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1316038" y="547688"/>
              <a:ext cx="1098550" cy="3635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r>
                <a:rPr lang="en-GB" altLang="en-US" sz="1800">
                  <a:latin typeface="Arial" panose="020B0604020202020204" pitchFamily="34" charset="0"/>
                </a:rPr>
                <a:t>F1 linkage</a:t>
              </a:r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5746750" y="1965325"/>
              <a:ext cx="546100" cy="301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r>
                <a:rPr lang="en-GB" altLang="en-US" sz="1400">
                  <a:latin typeface="Arial" panose="020B0604020202020204" pitchFamily="34" charset="0"/>
                </a:rPr>
                <a:t>effect</a:t>
              </a:r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3778250" y="1279525"/>
              <a:ext cx="369888" cy="301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r>
                <a:rPr lang="en-GB" altLang="en-US" sz="1400">
                  <a:latin typeface="Arial" panose="020B0604020202020204" pitchFamily="34" charset="0"/>
                </a:rPr>
                <a:t>aa’</a:t>
              </a: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4762500" y="1279525"/>
              <a:ext cx="406400" cy="301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r>
                <a:rPr lang="en-GB" altLang="en-US" sz="1400">
                  <a:latin typeface="Arial" panose="020B0604020202020204" pitchFamily="34" charset="0"/>
                </a:rPr>
                <a:t>a’a’</a:t>
              </a:r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260350" y="547688"/>
              <a:ext cx="703263" cy="3635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r>
                <a:rPr lang="en-GB" altLang="en-US" sz="1800">
                  <a:latin typeface="Arial" panose="020B0604020202020204" pitchFamily="34" charset="0"/>
                </a:rPr>
                <a:t>Locus</a:t>
              </a:r>
            </a:p>
          </p:txBody>
        </p:sp>
        <p:sp>
          <p:nvSpPr>
            <p:cNvPr id="73" name="Line 70"/>
            <p:cNvSpPr>
              <a:spLocks noChangeShapeType="1"/>
            </p:cNvSpPr>
            <p:nvPr/>
          </p:nvSpPr>
          <p:spPr bwMode="auto">
            <a:xfrm>
              <a:off x="284163" y="549275"/>
              <a:ext cx="84978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4" name="Line 71"/>
            <p:cNvSpPr>
              <a:spLocks noChangeShapeType="1"/>
            </p:cNvSpPr>
            <p:nvPr/>
          </p:nvSpPr>
          <p:spPr bwMode="auto">
            <a:xfrm flipH="1">
              <a:off x="8785225" y="549275"/>
              <a:ext cx="11113" cy="60340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5" name="Line 72"/>
            <p:cNvSpPr>
              <a:spLocks noChangeShapeType="1"/>
            </p:cNvSpPr>
            <p:nvPr/>
          </p:nvSpPr>
          <p:spPr bwMode="auto">
            <a:xfrm flipH="1">
              <a:off x="273050" y="549275"/>
              <a:ext cx="11113" cy="60340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6" name="Line 73"/>
            <p:cNvSpPr>
              <a:spLocks noChangeShapeType="1"/>
            </p:cNvSpPr>
            <p:nvPr/>
          </p:nvSpPr>
          <p:spPr bwMode="auto">
            <a:xfrm>
              <a:off x="280988" y="5446713"/>
              <a:ext cx="84994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1527175" y="5805488"/>
              <a:ext cx="725488" cy="3635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r>
                <a:rPr lang="en-GB" altLang="en-US" sz="1800">
                  <a:latin typeface="Arial" panose="020B0604020202020204" pitchFamily="34" charset="0"/>
                </a:rPr>
                <a:t>all loci</a:t>
              </a:r>
            </a:p>
          </p:txBody>
        </p:sp>
        <p:sp>
          <p:nvSpPr>
            <p:cNvPr id="78" name="Line 75"/>
            <p:cNvSpPr>
              <a:spLocks noChangeShapeType="1"/>
            </p:cNvSpPr>
            <p:nvPr/>
          </p:nvSpPr>
          <p:spPr bwMode="auto">
            <a:xfrm>
              <a:off x="280988" y="6589713"/>
              <a:ext cx="84994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5746750" y="2955925"/>
              <a:ext cx="546100" cy="301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r>
                <a:rPr lang="en-GB" altLang="en-US" sz="1400">
                  <a:latin typeface="Arial" panose="020B0604020202020204" pitchFamily="34" charset="0"/>
                </a:rPr>
                <a:t>effect</a:t>
              </a:r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5746750" y="4022725"/>
              <a:ext cx="546100" cy="301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r>
                <a:rPr lang="en-GB" altLang="en-US" sz="1400">
                  <a:latin typeface="Arial" panose="020B0604020202020204" pitchFamily="34" charset="0"/>
                </a:rPr>
                <a:t>effect</a:t>
              </a:r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5746750" y="5013325"/>
              <a:ext cx="546100" cy="301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r>
                <a:rPr lang="en-GB" altLang="en-US" sz="1400">
                  <a:latin typeface="Arial" panose="020B0604020202020204" pitchFamily="34" charset="0"/>
                </a:rPr>
                <a:t>effect</a:t>
              </a:r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4059238" y="2270125"/>
              <a:ext cx="371475" cy="301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r>
                <a:rPr lang="en-GB" altLang="en-US" sz="1400">
                  <a:latin typeface="Arial" panose="020B0604020202020204" pitchFamily="34" charset="0"/>
                </a:rPr>
                <a:t>bb’</a:t>
              </a:r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4622800" y="2270125"/>
              <a:ext cx="406400" cy="301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r>
                <a:rPr lang="en-GB" altLang="en-US" sz="1400">
                  <a:latin typeface="Arial" panose="020B0604020202020204" pitchFamily="34" charset="0"/>
                </a:rPr>
                <a:t>b’b’</a:t>
              </a:r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4130675" y="3336925"/>
              <a:ext cx="354013" cy="301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r>
                <a:rPr lang="en-GB" altLang="en-US" sz="1400">
                  <a:latin typeface="Arial" panose="020B0604020202020204" pitchFamily="34" charset="0"/>
                </a:rPr>
                <a:t>cc’</a:t>
              </a:r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4481513" y="3336925"/>
              <a:ext cx="388937" cy="301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r>
                <a:rPr lang="en-GB" altLang="en-US" sz="1400">
                  <a:latin typeface="Arial" panose="020B0604020202020204" pitchFamily="34" charset="0"/>
                </a:rPr>
                <a:t>c’c’</a:t>
              </a:r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4059238" y="4403725"/>
              <a:ext cx="336550" cy="301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r>
                <a:rPr lang="en-GB" altLang="en-US" sz="1400">
                  <a:latin typeface="Arial" panose="020B0604020202020204" pitchFamily="34" charset="0"/>
                </a:rPr>
                <a:t>dd</a:t>
              </a:r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4270375" y="4403725"/>
              <a:ext cx="573088" cy="301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r>
                <a:rPr lang="en-GB" altLang="en-US" sz="1400">
                  <a:latin typeface="Arial" panose="020B0604020202020204" pitchFamily="34" charset="0"/>
                </a:rPr>
                <a:t>‘ / d’d’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817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664385" y="745945"/>
            <a:ext cx="5124881" cy="1285102"/>
            <a:chOff x="3407585" y="2360141"/>
            <a:chExt cx="5124881" cy="128510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3895237" y="2360141"/>
              <a:ext cx="0" cy="128510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4206258" y="2360141"/>
              <a:ext cx="0" cy="128510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7736339" y="2360141"/>
              <a:ext cx="0" cy="128510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8047359" y="2360141"/>
              <a:ext cx="0" cy="128510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407585" y="2421095"/>
              <a:ext cx="3321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 smtClean="0"/>
                <a:t>a</a:t>
              </a:r>
              <a:r>
                <a:rPr lang="en-GB" sz="1400" baseline="-25000" dirty="0" smtClean="0"/>
                <a:t>1</a:t>
              </a:r>
              <a:endParaRPr lang="en-GB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61768" y="2421095"/>
              <a:ext cx="3401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b</a:t>
              </a:r>
              <a:r>
                <a:rPr lang="en-GB" sz="1400" baseline="-25000" dirty="0" smtClean="0"/>
                <a:t>1</a:t>
              </a:r>
              <a:endParaRPr lang="en-GB" sz="1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248688" y="2421095"/>
              <a:ext cx="3321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 smtClean="0"/>
                <a:t>a</a:t>
              </a:r>
              <a:r>
                <a:rPr lang="en-GB" sz="1400" baseline="-25000" dirty="0" smtClean="0"/>
                <a:t>1</a:t>
              </a:r>
              <a:endParaRPr lang="en-GB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192308" y="2413386"/>
              <a:ext cx="3321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 smtClean="0"/>
                <a:t>a</a:t>
              </a:r>
              <a:r>
                <a:rPr lang="en-GB" sz="1400" baseline="-25000" dirty="0" smtClean="0"/>
                <a:t>1</a:t>
              </a:r>
              <a:endParaRPr lang="en-GB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407585" y="3146900"/>
              <a:ext cx="3321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 smtClean="0"/>
                <a:t>a</a:t>
              </a:r>
              <a:r>
                <a:rPr lang="en-GB" sz="1400" baseline="-25000" dirty="0"/>
                <a:t>2</a:t>
              </a:r>
              <a:endParaRPr lang="en-GB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60860" y="3146901"/>
              <a:ext cx="3401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b</a:t>
              </a:r>
              <a:r>
                <a:rPr lang="en-GB" sz="1400" baseline="-25000" dirty="0" smtClean="0"/>
                <a:t>2</a:t>
              </a:r>
              <a:endParaRPr lang="en-GB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48688" y="3146902"/>
              <a:ext cx="3209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c</a:t>
              </a:r>
              <a:r>
                <a:rPr lang="en-GB" sz="1400" baseline="-25000" dirty="0" smtClean="0"/>
                <a:t>2</a:t>
              </a:r>
              <a:endParaRPr lang="en-GB" sz="14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192308" y="3146903"/>
              <a:ext cx="3401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 smtClean="0"/>
                <a:t>d</a:t>
              </a:r>
              <a:r>
                <a:rPr lang="en-GB" sz="1400" baseline="-25000" dirty="0"/>
                <a:t>2</a:t>
              </a:r>
              <a:endParaRPr lang="en-GB" sz="1400" dirty="0"/>
            </a:p>
          </p:txBody>
        </p:sp>
      </p:grp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287316"/>
              </p:ext>
            </p:extLst>
          </p:nvPr>
        </p:nvGraphicFramePr>
        <p:xfrm>
          <a:off x="268515" y="2508364"/>
          <a:ext cx="204547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433"/>
                <a:gridCol w="98904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/>
                        <a:t>Gamete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/>
                        <a:t>Frequency</a:t>
                      </a:r>
                      <a:endParaRPr lang="en-GB" sz="14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baseline="0" dirty="0" smtClean="0"/>
                        <a:t>a</a:t>
                      </a:r>
                      <a:r>
                        <a:rPr lang="en-GB" sz="1200" baseline="-25000" dirty="0" smtClean="0"/>
                        <a:t>1</a:t>
                      </a:r>
                      <a:r>
                        <a:rPr lang="en-GB" sz="1200" dirty="0" smtClean="0"/>
                        <a:t>a</a:t>
                      </a:r>
                      <a:r>
                        <a:rPr lang="en-GB" sz="1200" baseline="-25000" dirty="0" smtClean="0"/>
                        <a:t>2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(1-r)/2</a:t>
                      </a:r>
                      <a:endParaRPr lang="en-GB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baseline="0" dirty="0" smtClean="0"/>
                        <a:t>b</a:t>
                      </a:r>
                      <a:r>
                        <a:rPr lang="en-GB" sz="1200" baseline="-25000" dirty="0" smtClean="0"/>
                        <a:t>1</a:t>
                      </a:r>
                      <a:r>
                        <a:rPr lang="en-GB" sz="1200" baseline="0" dirty="0" smtClean="0"/>
                        <a:t>b</a:t>
                      </a:r>
                      <a:r>
                        <a:rPr lang="en-GB" sz="1200" baseline="-25000" dirty="0" smtClean="0"/>
                        <a:t>2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(1-r)/2</a:t>
                      </a:r>
                      <a:endParaRPr lang="en-GB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baseline="0" dirty="0" smtClean="0"/>
                        <a:t>a</a:t>
                      </a:r>
                      <a:r>
                        <a:rPr lang="en-GB" sz="1200" baseline="-25000" dirty="0" smtClean="0"/>
                        <a:t>1</a:t>
                      </a:r>
                      <a:r>
                        <a:rPr lang="en-GB" sz="1200" baseline="0" dirty="0" smtClean="0"/>
                        <a:t>b</a:t>
                      </a:r>
                      <a:r>
                        <a:rPr lang="en-GB" sz="1200" baseline="-25000" dirty="0" smtClean="0"/>
                        <a:t>2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r/2</a:t>
                      </a:r>
                      <a:endParaRPr lang="en-GB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baseline="0" dirty="0" smtClean="0"/>
                        <a:t>a</a:t>
                      </a:r>
                      <a:r>
                        <a:rPr lang="en-GB" sz="1200" baseline="-25000" dirty="0" smtClean="0"/>
                        <a:t>2</a:t>
                      </a:r>
                      <a:r>
                        <a:rPr lang="en-GB" sz="1200" baseline="0" dirty="0" smtClean="0"/>
                        <a:t>b</a:t>
                      </a:r>
                      <a:r>
                        <a:rPr lang="en-GB" sz="1200" baseline="-25000" dirty="0" smtClean="0"/>
                        <a:t>1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r/2</a:t>
                      </a:r>
                      <a:endParaRPr lang="en-GB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482013"/>
              </p:ext>
            </p:extLst>
          </p:nvPr>
        </p:nvGraphicFramePr>
        <p:xfrm>
          <a:off x="4193793" y="2532193"/>
          <a:ext cx="188663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241"/>
                <a:gridCol w="94239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/>
                        <a:t>Gamete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/>
                        <a:t>Frequency</a:t>
                      </a:r>
                      <a:endParaRPr lang="en-GB" sz="14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baseline="0" dirty="0" smtClean="0"/>
                        <a:t>a</a:t>
                      </a:r>
                      <a:r>
                        <a:rPr lang="en-GB" sz="1200" baseline="-25000" dirty="0" smtClean="0"/>
                        <a:t>1</a:t>
                      </a:r>
                      <a:r>
                        <a:rPr lang="en-GB" sz="1200" baseline="0" dirty="0" smtClean="0"/>
                        <a:t>c</a:t>
                      </a:r>
                      <a:r>
                        <a:rPr lang="en-GB" sz="1200" baseline="-25000" dirty="0" smtClean="0"/>
                        <a:t>2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½</a:t>
                      </a:r>
                      <a:endParaRPr lang="en-GB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baseline="0" dirty="0" smtClean="0"/>
                        <a:t>a</a:t>
                      </a:r>
                      <a:r>
                        <a:rPr lang="en-GB" sz="1200" baseline="-25000" dirty="0" smtClean="0"/>
                        <a:t>1</a:t>
                      </a:r>
                      <a:r>
                        <a:rPr lang="en-GB" sz="1200" baseline="0" dirty="0" smtClean="0"/>
                        <a:t>d</a:t>
                      </a:r>
                      <a:r>
                        <a:rPr lang="en-GB" sz="1200" baseline="-25000" dirty="0" smtClean="0"/>
                        <a:t>2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½</a:t>
                      </a:r>
                      <a:endParaRPr lang="en-GB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028034"/>
              </p:ext>
            </p:extLst>
          </p:nvPr>
        </p:nvGraphicFramePr>
        <p:xfrm>
          <a:off x="6371586" y="1549951"/>
          <a:ext cx="5581779" cy="357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0204"/>
                <a:gridCol w="1950098"/>
                <a:gridCol w="1791477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Genotype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Probability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Observed frequency</a:t>
                      </a:r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baseline="0" dirty="0" smtClean="0"/>
                        <a:t>a</a:t>
                      </a:r>
                      <a:r>
                        <a:rPr lang="en-GB" sz="1400" baseline="-25000" dirty="0" smtClean="0"/>
                        <a:t>1</a:t>
                      </a:r>
                      <a:r>
                        <a:rPr lang="en-GB" sz="1400" dirty="0" smtClean="0"/>
                        <a:t>a</a:t>
                      </a:r>
                      <a:r>
                        <a:rPr lang="en-GB" sz="1400" baseline="-25000" dirty="0" smtClean="0"/>
                        <a:t>2</a:t>
                      </a:r>
                      <a:r>
                        <a:rPr lang="en-GB" sz="1400" baseline="0" dirty="0" smtClean="0"/>
                        <a:t> </a:t>
                      </a:r>
                      <a:r>
                        <a:rPr lang="en-GB" sz="1400" dirty="0" smtClean="0"/>
                        <a:t>/</a:t>
                      </a:r>
                      <a:r>
                        <a:rPr lang="en-GB" sz="1400" baseline="0" dirty="0" smtClean="0"/>
                        <a:t>a</a:t>
                      </a:r>
                      <a:r>
                        <a:rPr lang="en-GB" sz="1400" baseline="-25000" dirty="0" smtClean="0"/>
                        <a:t>1</a:t>
                      </a:r>
                      <a:r>
                        <a:rPr lang="en-GB" sz="1400" baseline="0" dirty="0" smtClean="0"/>
                        <a:t>c</a:t>
                      </a:r>
                      <a:r>
                        <a:rPr lang="en-GB" sz="1400" baseline="-250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(1-r)/4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n</a:t>
                      </a:r>
                      <a:r>
                        <a:rPr lang="en-GB" sz="1400" baseline="-25000" dirty="0" smtClean="0"/>
                        <a:t>1</a:t>
                      </a:r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aseline="0" dirty="0" smtClean="0"/>
                        <a:t>a</a:t>
                      </a:r>
                      <a:r>
                        <a:rPr lang="en-GB" sz="1400" baseline="-25000" dirty="0" smtClean="0"/>
                        <a:t>1</a:t>
                      </a:r>
                      <a:r>
                        <a:rPr lang="en-GB" sz="1400" dirty="0" smtClean="0"/>
                        <a:t>a</a:t>
                      </a:r>
                      <a:r>
                        <a:rPr lang="en-GB" sz="1400" baseline="-25000" dirty="0" smtClean="0"/>
                        <a:t>2</a:t>
                      </a:r>
                      <a:r>
                        <a:rPr lang="en-GB" sz="1400" baseline="0" dirty="0" smtClean="0"/>
                        <a:t> </a:t>
                      </a:r>
                      <a:r>
                        <a:rPr lang="en-GB" sz="1400" dirty="0" smtClean="0"/>
                        <a:t>/</a:t>
                      </a:r>
                      <a:r>
                        <a:rPr lang="en-GB" sz="1400" baseline="0" dirty="0" smtClean="0"/>
                        <a:t>a</a:t>
                      </a:r>
                      <a:r>
                        <a:rPr lang="en-GB" sz="1400" baseline="-25000" dirty="0" smtClean="0"/>
                        <a:t>1</a:t>
                      </a:r>
                      <a:r>
                        <a:rPr lang="en-GB" sz="1400" baseline="0" dirty="0" smtClean="0"/>
                        <a:t>d</a:t>
                      </a:r>
                      <a:r>
                        <a:rPr lang="en-GB" sz="1400" baseline="-25000" dirty="0" smtClean="0"/>
                        <a:t>2</a:t>
                      </a:r>
                      <a:endParaRPr lang="en-GB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(1-r)/4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n</a:t>
                      </a:r>
                      <a:r>
                        <a:rPr lang="en-GB" sz="1400" baseline="-25000" dirty="0" smtClean="0"/>
                        <a:t>2</a:t>
                      </a:r>
                      <a:endParaRPr lang="en-GB" sz="14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aseline="0" dirty="0" smtClean="0"/>
                        <a:t>a</a:t>
                      </a:r>
                      <a:r>
                        <a:rPr lang="en-GB" sz="1400" baseline="-25000" dirty="0" smtClean="0"/>
                        <a:t>1</a:t>
                      </a:r>
                      <a:r>
                        <a:rPr lang="en-GB" sz="1400" baseline="0" dirty="0" smtClean="0"/>
                        <a:t>b</a:t>
                      </a:r>
                      <a:r>
                        <a:rPr lang="en-GB" sz="1400" baseline="-25000" dirty="0" smtClean="0"/>
                        <a:t>2</a:t>
                      </a:r>
                      <a:r>
                        <a:rPr lang="en-GB" sz="1400" baseline="0" dirty="0" smtClean="0"/>
                        <a:t> </a:t>
                      </a:r>
                      <a:r>
                        <a:rPr lang="en-GB" sz="1400" dirty="0" smtClean="0"/>
                        <a:t>/</a:t>
                      </a:r>
                      <a:r>
                        <a:rPr lang="en-GB" sz="1400" baseline="0" dirty="0" smtClean="0"/>
                        <a:t>a</a:t>
                      </a:r>
                      <a:r>
                        <a:rPr lang="en-GB" sz="1400" baseline="-25000" dirty="0" smtClean="0"/>
                        <a:t>1</a:t>
                      </a:r>
                      <a:r>
                        <a:rPr lang="en-GB" sz="1400" baseline="0" dirty="0" smtClean="0"/>
                        <a:t>c</a:t>
                      </a:r>
                      <a:r>
                        <a:rPr lang="en-GB" sz="1400" baseline="-25000" dirty="0" smtClean="0"/>
                        <a:t>2</a:t>
                      </a:r>
                      <a:endParaRPr lang="en-GB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r/4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n</a:t>
                      </a:r>
                      <a:r>
                        <a:rPr lang="en-GB" sz="1400" baseline="-25000" dirty="0" smtClean="0"/>
                        <a:t>3</a:t>
                      </a:r>
                      <a:endParaRPr lang="en-GB" sz="14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aseline="0" dirty="0" smtClean="0"/>
                        <a:t>a</a:t>
                      </a:r>
                      <a:r>
                        <a:rPr lang="en-GB" sz="1400" baseline="-25000" dirty="0" smtClean="0"/>
                        <a:t>1</a:t>
                      </a:r>
                      <a:r>
                        <a:rPr lang="en-GB" sz="1400" baseline="0" dirty="0" smtClean="0"/>
                        <a:t>b</a:t>
                      </a:r>
                      <a:r>
                        <a:rPr lang="en-GB" sz="1400" baseline="-25000" dirty="0" smtClean="0"/>
                        <a:t>2</a:t>
                      </a:r>
                      <a:r>
                        <a:rPr lang="en-GB" sz="1400" baseline="0" dirty="0" smtClean="0"/>
                        <a:t> </a:t>
                      </a:r>
                      <a:r>
                        <a:rPr lang="en-GB" sz="1400" dirty="0" smtClean="0"/>
                        <a:t>/</a:t>
                      </a:r>
                      <a:r>
                        <a:rPr lang="en-GB" sz="1400" baseline="0" dirty="0" smtClean="0"/>
                        <a:t>a</a:t>
                      </a:r>
                      <a:r>
                        <a:rPr lang="en-GB" sz="1400" baseline="-25000" dirty="0" smtClean="0"/>
                        <a:t>1</a:t>
                      </a:r>
                      <a:r>
                        <a:rPr lang="en-GB" sz="1400" baseline="0" dirty="0" smtClean="0"/>
                        <a:t>d</a:t>
                      </a:r>
                      <a:r>
                        <a:rPr lang="en-GB" sz="1400" baseline="-25000" dirty="0" smtClean="0"/>
                        <a:t>2</a:t>
                      </a:r>
                      <a:endParaRPr lang="en-GB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r/4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n</a:t>
                      </a:r>
                      <a:r>
                        <a:rPr lang="en-GB" sz="1400" baseline="-25000" dirty="0" smtClean="0"/>
                        <a:t>4</a:t>
                      </a:r>
                      <a:endParaRPr lang="en-GB" sz="14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aseline="0" dirty="0" smtClean="0"/>
                        <a:t>b</a:t>
                      </a:r>
                      <a:r>
                        <a:rPr lang="en-GB" sz="1400" baseline="-25000" dirty="0" smtClean="0"/>
                        <a:t>1</a:t>
                      </a:r>
                      <a:r>
                        <a:rPr lang="en-GB" sz="1400" dirty="0" smtClean="0"/>
                        <a:t>a</a:t>
                      </a:r>
                      <a:r>
                        <a:rPr lang="en-GB" sz="1400" baseline="-25000" dirty="0" smtClean="0"/>
                        <a:t>2</a:t>
                      </a:r>
                      <a:r>
                        <a:rPr lang="en-GB" sz="1400" baseline="0" dirty="0" smtClean="0"/>
                        <a:t> </a:t>
                      </a:r>
                      <a:r>
                        <a:rPr lang="en-GB" sz="1400" dirty="0" smtClean="0"/>
                        <a:t>/</a:t>
                      </a:r>
                      <a:r>
                        <a:rPr lang="en-GB" sz="1400" baseline="0" dirty="0" smtClean="0"/>
                        <a:t>a</a:t>
                      </a:r>
                      <a:r>
                        <a:rPr lang="en-GB" sz="1400" baseline="-25000" dirty="0" smtClean="0"/>
                        <a:t>1</a:t>
                      </a:r>
                      <a:r>
                        <a:rPr lang="en-GB" sz="1400" baseline="0" dirty="0" smtClean="0"/>
                        <a:t>c</a:t>
                      </a:r>
                      <a:r>
                        <a:rPr lang="en-GB" sz="1400" baseline="-25000" dirty="0" smtClean="0"/>
                        <a:t>2</a:t>
                      </a:r>
                      <a:endParaRPr lang="en-GB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r/4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n</a:t>
                      </a:r>
                      <a:r>
                        <a:rPr lang="en-GB" sz="1400" baseline="-25000" dirty="0" smtClean="0"/>
                        <a:t>5</a:t>
                      </a:r>
                      <a:endParaRPr lang="en-GB" sz="14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aseline="0" dirty="0" smtClean="0"/>
                        <a:t>b</a:t>
                      </a:r>
                      <a:r>
                        <a:rPr lang="en-GB" sz="1400" baseline="-25000" dirty="0" smtClean="0"/>
                        <a:t>1</a:t>
                      </a:r>
                      <a:r>
                        <a:rPr lang="en-GB" sz="1400" dirty="0" smtClean="0"/>
                        <a:t>a</a:t>
                      </a:r>
                      <a:r>
                        <a:rPr lang="en-GB" sz="1400" baseline="-25000" dirty="0" smtClean="0"/>
                        <a:t>2</a:t>
                      </a:r>
                      <a:r>
                        <a:rPr lang="en-GB" sz="1400" baseline="0" dirty="0" smtClean="0"/>
                        <a:t> </a:t>
                      </a:r>
                      <a:r>
                        <a:rPr lang="en-GB" sz="1400" dirty="0" smtClean="0"/>
                        <a:t>/</a:t>
                      </a:r>
                      <a:r>
                        <a:rPr lang="en-GB" sz="1400" baseline="0" dirty="0" smtClean="0"/>
                        <a:t>a</a:t>
                      </a:r>
                      <a:r>
                        <a:rPr lang="en-GB" sz="1400" baseline="-25000" dirty="0" smtClean="0"/>
                        <a:t>1</a:t>
                      </a:r>
                      <a:r>
                        <a:rPr lang="en-GB" sz="1400" baseline="0" dirty="0" smtClean="0"/>
                        <a:t>d</a:t>
                      </a:r>
                      <a:r>
                        <a:rPr lang="en-GB" sz="1400" baseline="-25000" dirty="0" smtClean="0"/>
                        <a:t>2</a:t>
                      </a:r>
                      <a:endParaRPr lang="en-GB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r/4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n</a:t>
                      </a:r>
                      <a:r>
                        <a:rPr lang="en-GB" sz="1400" baseline="-25000" dirty="0" smtClean="0"/>
                        <a:t>6</a:t>
                      </a:r>
                      <a:endParaRPr lang="en-GB" sz="14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aseline="0" dirty="0" smtClean="0"/>
                        <a:t>b</a:t>
                      </a:r>
                      <a:r>
                        <a:rPr lang="en-GB" sz="1400" baseline="-25000" dirty="0" smtClean="0"/>
                        <a:t>1</a:t>
                      </a:r>
                      <a:r>
                        <a:rPr lang="en-GB" sz="1400" baseline="0" dirty="0" smtClean="0"/>
                        <a:t>b</a:t>
                      </a:r>
                      <a:r>
                        <a:rPr lang="en-GB" sz="1400" baseline="-25000" dirty="0" smtClean="0"/>
                        <a:t>2</a:t>
                      </a:r>
                      <a:r>
                        <a:rPr lang="en-GB" sz="1400" baseline="0" dirty="0" smtClean="0"/>
                        <a:t> </a:t>
                      </a:r>
                      <a:r>
                        <a:rPr lang="en-GB" sz="1400" dirty="0" smtClean="0"/>
                        <a:t>/</a:t>
                      </a:r>
                      <a:r>
                        <a:rPr lang="en-GB" sz="1400" baseline="0" dirty="0" smtClean="0"/>
                        <a:t>a</a:t>
                      </a:r>
                      <a:r>
                        <a:rPr lang="en-GB" sz="1400" baseline="-25000" dirty="0" smtClean="0"/>
                        <a:t>1</a:t>
                      </a:r>
                      <a:r>
                        <a:rPr lang="en-GB" sz="1400" baseline="0" dirty="0" smtClean="0"/>
                        <a:t>c</a:t>
                      </a:r>
                      <a:r>
                        <a:rPr lang="en-GB" sz="1400" baseline="-25000" dirty="0" smtClean="0"/>
                        <a:t>2</a:t>
                      </a:r>
                      <a:endParaRPr lang="en-GB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(1-r)/4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n</a:t>
                      </a:r>
                      <a:r>
                        <a:rPr lang="en-GB" sz="1400" baseline="-25000" dirty="0" smtClean="0"/>
                        <a:t>7</a:t>
                      </a:r>
                      <a:endParaRPr lang="en-GB" sz="14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aseline="0" dirty="0" smtClean="0"/>
                        <a:t>b</a:t>
                      </a:r>
                      <a:r>
                        <a:rPr lang="en-GB" sz="1400" baseline="-25000" dirty="0" smtClean="0"/>
                        <a:t>1</a:t>
                      </a:r>
                      <a:r>
                        <a:rPr lang="en-GB" sz="1400" baseline="0" dirty="0" smtClean="0"/>
                        <a:t>b</a:t>
                      </a:r>
                      <a:r>
                        <a:rPr lang="en-GB" sz="1400" baseline="-25000" dirty="0" smtClean="0"/>
                        <a:t>2</a:t>
                      </a:r>
                      <a:r>
                        <a:rPr lang="en-GB" sz="1400" baseline="0" dirty="0" smtClean="0"/>
                        <a:t> </a:t>
                      </a:r>
                      <a:r>
                        <a:rPr lang="en-GB" sz="1400" dirty="0" smtClean="0"/>
                        <a:t>/</a:t>
                      </a:r>
                      <a:r>
                        <a:rPr lang="en-GB" sz="1400" baseline="0" dirty="0" smtClean="0"/>
                        <a:t>a</a:t>
                      </a:r>
                      <a:r>
                        <a:rPr lang="en-GB" sz="1400" baseline="-25000" dirty="0" smtClean="0"/>
                        <a:t>1</a:t>
                      </a:r>
                      <a:r>
                        <a:rPr lang="en-GB" sz="1400" baseline="0" dirty="0" smtClean="0"/>
                        <a:t>d</a:t>
                      </a:r>
                      <a:r>
                        <a:rPr lang="en-GB" sz="1400" baseline="-25000" dirty="0" smtClean="0"/>
                        <a:t>2</a:t>
                      </a:r>
                      <a:endParaRPr lang="en-GB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(1-r)/4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n</a:t>
                      </a:r>
                      <a:r>
                        <a:rPr lang="en-GB" sz="1400" baseline="-25000" dirty="0" smtClean="0"/>
                        <a:t>8</a:t>
                      </a:r>
                      <a:endParaRPr lang="en-GB" sz="14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268515" y="5495730"/>
            <a:ext cx="757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L = constant + (n</a:t>
            </a:r>
            <a:r>
              <a:rPr lang="en-GB" sz="1600" baseline="-25000" dirty="0" smtClean="0"/>
              <a:t>1</a:t>
            </a:r>
            <a:r>
              <a:rPr lang="en-GB" sz="1600" dirty="0" smtClean="0"/>
              <a:t> +</a:t>
            </a:r>
            <a:r>
              <a:rPr lang="en-GB" sz="1600" baseline="-25000" dirty="0" smtClean="0"/>
              <a:t> </a:t>
            </a:r>
            <a:r>
              <a:rPr lang="en-GB" sz="1600" dirty="0" smtClean="0"/>
              <a:t>n</a:t>
            </a:r>
            <a:r>
              <a:rPr lang="en-GB" sz="1600" baseline="-25000" dirty="0"/>
              <a:t>2</a:t>
            </a:r>
            <a:r>
              <a:rPr lang="en-GB" sz="1600" dirty="0" smtClean="0"/>
              <a:t> +n</a:t>
            </a:r>
            <a:r>
              <a:rPr lang="en-GB" sz="1600" baseline="-25000" dirty="0"/>
              <a:t>7</a:t>
            </a:r>
            <a:r>
              <a:rPr lang="en-GB" sz="1600" dirty="0" smtClean="0"/>
              <a:t> +n</a:t>
            </a:r>
            <a:r>
              <a:rPr lang="en-GB" sz="1600" baseline="-25000" dirty="0" smtClean="0"/>
              <a:t>8</a:t>
            </a:r>
            <a:r>
              <a:rPr lang="en-GB" sz="1600" dirty="0" smtClean="0"/>
              <a:t>)log((1-r)/4) + (n</a:t>
            </a:r>
            <a:r>
              <a:rPr lang="en-GB" sz="1600" baseline="-25000" dirty="0"/>
              <a:t>3</a:t>
            </a:r>
            <a:r>
              <a:rPr lang="en-GB" sz="1600" baseline="-25000" dirty="0" smtClean="0"/>
              <a:t>  </a:t>
            </a:r>
            <a:r>
              <a:rPr lang="en-GB" sz="1600" dirty="0" smtClean="0"/>
              <a:t>+ n</a:t>
            </a:r>
            <a:r>
              <a:rPr lang="en-GB" sz="1600" baseline="-25000" dirty="0"/>
              <a:t>4</a:t>
            </a:r>
            <a:r>
              <a:rPr lang="en-GB" sz="1600" dirty="0" smtClean="0"/>
              <a:t> + n</a:t>
            </a:r>
            <a:r>
              <a:rPr lang="en-GB" sz="1600" baseline="-25000" dirty="0"/>
              <a:t>5</a:t>
            </a:r>
            <a:r>
              <a:rPr lang="en-GB" sz="1600" dirty="0" smtClean="0"/>
              <a:t> + n</a:t>
            </a:r>
            <a:r>
              <a:rPr lang="en-GB" sz="1600" baseline="-25000" dirty="0" smtClean="0"/>
              <a:t>6</a:t>
            </a:r>
            <a:r>
              <a:rPr lang="en-GB" sz="1600" dirty="0" smtClean="0"/>
              <a:t>)log(r/4)</a:t>
            </a:r>
            <a:endParaRPr lang="en-GB" sz="1600" dirty="0"/>
          </a:p>
          <a:p>
            <a:pPr algn="ctr"/>
            <a:endParaRPr lang="en-GB" sz="1600" dirty="0" smtClean="0"/>
          </a:p>
          <a:p>
            <a:pPr algn="ctr"/>
            <a:r>
              <a:rPr lang="en-GB" sz="1600" dirty="0" smtClean="0"/>
              <a:t> </a:t>
            </a:r>
            <a:endParaRPr lang="en-GB" sz="1600" dirty="0"/>
          </a:p>
        </p:txBody>
      </p:sp>
      <p:sp>
        <p:nvSpPr>
          <p:cNvPr id="24" name="Right Arrow 23"/>
          <p:cNvSpPr/>
          <p:nvPr/>
        </p:nvSpPr>
        <p:spPr>
          <a:xfrm>
            <a:off x="7259217" y="5618086"/>
            <a:ext cx="503853" cy="12883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/>
          <p:cNvSpPr txBox="1"/>
          <p:nvPr/>
        </p:nvSpPr>
        <p:spPr>
          <a:xfrm>
            <a:off x="7996335" y="5497837"/>
            <a:ext cx="21355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R = (</a:t>
            </a:r>
            <a:r>
              <a:rPr lang="en-GB" sz="1600" dirty="0"/>
              <a:t>n</a:t>
            </a:r>
            <a:r>
              <a:rPr lang="en-GB" sz="1600" baseline="-25000" dirty="0"/>
              <a:t>3  </a:t>
            </a:r>
            <a:r>
              <a:rPr lang="en-GB" sz="1600" dirty="0"/>
              <a:t>+ n</a:t>
            </a:r>
            <a:r>
              <a:rPr lang="en-GB" sz="1600" baseline="-25000" dirty="0"/>
              <a:t>4</a:t>
            </a:r>
            <a:r>
              <a:rPr lang="en-GB" sz="1600" dirty="0"/>
              <a:t> + n</a:t>
            </a:r>
            <a:r>
              <a:rPr lang="en-GB" sz="1600" baseline="-25000" dirty="0"/>
              <a:t>5</a:t>
            </a:r>
            <a:r>
              <a:rPr lang="en-GB" sz="1600" dirty="0"/>
              <a:t> + </a:t>
            </a:r>
            <a:r>
              <a:rPr lang="en-GB" sz="1600" dirty="0" smtClean="0"/>
              <a:t>n</a:t>
            </a:r>
            <a:r>
              <a:rPr lang="en-GB" sz="1600" baseline="-25000" dirty="0" smtClean="0"/>
              <a:t>6</a:t>
            </a:r>
            <a:r>
              <a:rPr lang="en-GB" sz="1600" dirty="0" smtClean="0"/>
              <a:t>)/N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5865713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QTL - Single marker analysis</a:t>
            </a:r>
            <a:endParaRPr lang="en-GB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643818"/>
              </p:ext>
            </p:extLst>
          </p:nvPr>
        </p:nvGraphicFramePr>
        <p:xfrm>
          <a:off x="1991530" y="2477969"/>
          <a:ext cx="3109102" cy="326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6475"/>
                <a:gridCol w="1552627"/>
              </a:tblGrid>
              <a:tr h="256194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Conditional Probability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Frequency</a:t>
                      </a:r>
                      <a:endParaRPr lang="en-GB" sz="1400" dirty="0"/>
                    </a:p>
                  </a:txBody>
                  <a:tcPr/>
                </a:tc>
              </a:tr>
              <a:tr h="256194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P</a:t>
                      </a:r>
                      <a:r>
                        <a:rPr lang="en-GB" sz="1400" baseline="-25000" dirty="0" smtClean="0"/>
                        <a:t>QQ</a:t>
                      </a:r>
                      <a:r>
                        <a:rPr lang="en-GB" sz="1400" dirty="0" smtClean="0"/>
                        <a:t>|MM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(1-r)</a:t>
                      </a:r>
                      <a:r>
                        <a:rPr lang="en-GB" sz="1400" baseline="300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</a:tr>
              <a:tr h="2561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err="1" smtClean="0"/>
                        <a:t>P</a:t>
                      </a:r>
                      <a:r>
                        <a:rPr lang="en-GB" sz="1400" baseline="-25000" dirty="0" err="1" smtClean="0"/>
                        <a:t>Qq</a:t>
                      </a:r>
                      <a:r>
                        <a:rPr lang="en-GB" sz="1400" dirty="0" err="1" smtClean="0"/>
                        <a:t>|MM</a:t>
                      </a:r>
                      <a:endParaRPr lang="en-GB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2(1-r)r</a:t>
                      </a:r>
                      <a:endParaRPr lang="en-GB" sz="1400" dirty="0"/>
                    </a:p>
                  </a:txBody>
                  <a:tcPr/>
                </a:tc>
              </a:tr>
              <a:tr h="2561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err="1" smtClean="0"/>
                        <a:t>P</a:t>
                      </a:r>
                      <a:r>
                        <a:rPr lang="en-GB" sz="1400" baseline="-25000" dirty="0" err="1" smtClean="0"/>
                        <a:t>qq</a:t>
                      </a:r>
                      <a:r>
                        <a:rPr lang="en-GB" sz="1400" dirty="0" err="1" smtClean="0"/>
                        <a:t>|MM</a:t>
                      </a:r>
                      <a:endParaRPr lang="en-GB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r</a:t>
                      </a:r>
                      <a:r>
                        <a:rPr lang="en-GB" sz="1400" baseline="300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</a:tr>
              <a:tr h="2561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err="1" smtClean="0"/>
                        <a:t>P</a:t>
                      </a:r>
                      <a:r>
                        <a:rPr lang="en-GB" sz="1400" baseline="-25000" dirty="0" err="1" smtClean="0"/>
                        <a:t>QQ</a:t>
                      </a:r>
                      <a:r>
                        <a:rPr lang="en-GB" sz="1400" dirty="0" err="1" smtClean="0"/>
                        <a:t>|Mm</a:t>
                      </a:r>
                      <a:endParaRPr lang="en-GB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(1-r)r</a:t>
                      </a:r>
                      <a:endParaRPr lang="en-GB" sz="1400" dirty="0"/>
                    </a:p>
                  </a:txBody>
                  <a:tcPr/>
                </a:tc>
              </a:tr>
              <a:tr h="2561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err="1" smtClean="0"/>
                        <a:t>P</a:t>
                      </a:r>
                      <a:r>
                        <a:rPr lang="en-GB" sz="1400" baseline="-25000" dirty="0" err="1" smtClean="0"/>
                        <a:t>Qq</a:t>
                      </a:r>
                      <a:r>
                        <a:rPr lang="en-GB" sz="1400" dirty="0" err="1" smtClean="0"/>
                        <a:t>|Mm</a:t>
                      </a:r>
                      <a:endParaRPr lang="en-GB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(1-r)</a:t>
                      </a:r>
                      <a:r>
                        <a:rPr lang="en-GB" sz="1400" baseline="30000" dirty="0" smtClean="0"/>
                        <a:t>2</a:t>
                      </a:r>
                      <a:r>
                        <a:rPr lang="en-GB" sz="1400" baseline="0" dirty="0" smtClean="0"/>
                        <a:t>r</a:t>
                      </a:r>
                      <a:r>
                        <a:rPr lang="en-GB" sz="1400" baseline="300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</a:tr>
              <a:tr h="2561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err="1" smtClean="0"/>
                        <a:t>P</a:t>
                      </a:r>
                      <a:r>
                        <a:rPr lang="en-GB" sz="1400" baseline="-25000" dirty="0" err="1" smtClean="0"/>
                        <a:t>qq</a:t>
                      </a:r>
                      <a:r>
                        <a:rPr lang="en-GB" sz="1400" dirty="0" err="1" smtClean="0"/>
                        <a:t>|Mm</a:t>
                      </a:r>
                      <a:endParaRPr lang="en-GB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(1-r)r</a:t>
                      </a:r>
                      <a:endParaRPr lang="en-GB" sz="1400" dirty="0"/>
                    </a:p>
                  </a:txBody>
                  <a:tcPr/>
                </a:tc>
              </a:tr>
              <a:tr h="256194">
                <a:tc>
                  <a:txBody>
                    <a:bodyPr/>
                    <a:lstStyle/>
                    <a:p>
                      <a:r>
                        <a:rPr lang="en-GB" sz="1400" dirty="0" err="1" smtClean="0"/>
                        <a:t>P</a:t>
                      </a:r>
                      <a:r>
                        <a:rPr lang="en-GB" sz="1400" baseline="-25000" dirty="0" err="1" smtClean="0"/>
                        <a:t>QQ</a:t>
                      </a:r>
                      <a:r>
                        <a:rPr lang="en-GB" sz="1400" dirty="0" err="1" smtClean="0"/>
                        <a:t>|mm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r</a:t>
                      </a:r>
                      <a:r>
                        <a:rPr lang="en-GB" sz="1400" baseline="30000" dirty="0" smtClean="0"/>
                        <a:t>2</a:t>
                      </a:r>
                      <a:endParaRPr lang="en-GB" sz="1400" dirty="0" smtClean="0"/>
                    </a:p>
                  </a:txBody>
                  <a:tcPr/>
                </a:tc>
              </a:tr>
              <a:tr h="2561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err="1" smtClean="0"/>
                        <a:t>P</a:t>
                      </a:r>
                      <a:r>
                        <a:rPr lang="en-GB" sz="1400" baseline="-25000" dirty="0" err="1" smtClean="0"/>
                        <a:t>Qq</a:t>
                      </a:r>
                      <a:r>
                        <a:rPr lang="en-GB" sz="1400" dirty="0" err="1" smtClean="0"/>
                        <a:t>|mm</a:t>
                      </a:r>
                      <a:endParaRPr lang="en-GB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2(1-r)r</a:t>
                      </a:r>
                    </a:p>
                  </a:txBody>
                  <a:tcPr/>
                </a:tc>
              </a:tr>
              <a:tr h="2561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err="1" smtClean="0"/>
                        <a:t>P</a:t>
                      </a:r>
                      <a:r>
                        <a:rPr lang="en-GB" sz="1400" baseline="-25000" dirty="0" err="1" smtClean="0"/>
                        <a:t>qq</a:t>
                      </a:r>
                      <a:r>
                        <a:rPr lang="en-GB" sz="1400" dirty="0" err="1" smtClean="0"/>
                        <a:t>|mm</a:t>
                      </a:r>
                      <a:endParaRPr lang="en-GB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(1-r)</a:t>
                      </a:r>
                      <a:r>
                        <a:rPr lang="en-GB" sz="1400" baseline="30000" dirty="0" smtClean="0"/>
                        <a:t>2</a:t>
                      </a:r>
                      <a:endParaRPr lang="en-GB" sz="1400" dirty="0" smtClean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5682343" y="4108649"/>
            <a:ext cx="1166326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445829" y="2929812"/>
            <a:ext cx="2424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(</a:t>
            </a:r>
            <a:r>
              <a:rPr lang="el-GR" i="1" dirty="0" smtClean="0"/>
              <a:t>μ</a:t>
            </a:r>
            <a:r>
              <a:rPr lang="en-GB" i="1" baseline="-25000" dirty="0" smtClean="0"/>
              <a:t>MM</a:t>
            </a:r>
            <a:r>
              <a:rPr lang="en-GB" i="1" dirty="0" smtClean="0"/>
              <a:t> – </a:t>
            </a:r>
            <a:r>
              <a:rPr lang="el-GR" i="1" dirty="0" smtClean="0"/>
              <a:t>μ</a:t>
            </a:r>
            <a:r>
              <a:rPr lang="en-GB" i="1" baseline="-25000" dirty="0" smtClean="0"/>
              <a:t>mm</a:t>
            </a:r>
            <a:r>
              <a:rPr lang="en-GB" i="1" dirty="0" smtClean="0"/>
              <a:t>)/2 = a(1-2r) </a:t>
            </a:r>
            <a:endParaRPr lang="en-GB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7514253" y="3923983"/>
            <a:ext cx="3055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i="1" dirty="0"/>
              <a:t>μ</a:t>
            </a:r>
            <a:r>
              <a:rPr lang="en-GB" i="1" baseline="-25000" dirty="0" smtClean="0"/>
              <a:t>Mm</a:t>
            </a:r>
            <a:r>
              <a:rPr lang="en-GB" i="1" dirty="0" smtClean="0"/>
              <a:t> - (</a:t>
            </a:r>
            <a:r>
              <a:rPr lang="el-GR" i="1" dirty="0" smtClean="0"/>
              <a:t>μ</a:t>
            </a:r>
            <a:r>
              <a:rPr lang="en-GB" i="1" baseline="-25000" dirty="0" smtClean="0"/>
              <a:t>MM</a:t>
            </a:r>
            <a:r>
              <a:rPr lang="en-GB" i="1" dirty="0" smtClean="0"/>
              <a:t> – </a:t>
            </a:r>
            <a:r>
              <a:rPr lang="el-GR" i="1" dirty="0" smtClean="0"/>
              <a:t>μ</a:t>
            </a:r>
            <a:r>
              <a:rPr lang="en-GB" i="1" baseline="-25000" dirty="0" smtClean="0"/>
              <a:t>mm</a:t>
            </a:r>
            <a:r>
              <a:rPr lang="en-GB" i="1" dirty="0" smtClean="0"/>
              <a:t>)/2 = d(1-2r)</a:t>
            </a:r>
            <a:r>
              <a:rPr lang="en-GB" i="1" baseline="30000" dirty="0" smtClean="0"/>
              <a:t>2</a:t>
            </a:r>
            <a:r>
              <a:rPr lang="en-GB" i="1" dirty="0" smtClean="0"/>
              <a:t> </a:t>
            </a:r>
            <a:endParaRPr lang="en-GB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5482984" y="6434277"/>
            <a:ext cx="6709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Falconer, D.S. &amp; Mackay, T.F.C (1996) Introduction to Quantitative Genetics, Pearson/Prentice Hall, 464pp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394914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QTL - Single marker analysis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671637" y="2628901"/>
            <a:ext cx="909447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LOD = n/2*log</a:t>
            </a:r>
            <a:r>
              <a:rPr lang="en-GB" sz="2400" baseline="-25000" dirty="0" smtClean="0"/>
              <a:t>10</a:t>
            </a:r>
            <a:r>
              <a:rPr lang="en-GB" sz="2400" dirty="0" smtClean="0"/>
              <a:t>(RSS</a:t>
            </a:r>
            <a:r>
              <a:rPr lang="en-GB" sz="2400" baseline="-25000" dirty="0" smtClean="0"/>
              <a:t>0</a:t>
            </a:r>
            <a:r>
              <a:rPr lang="en-GB" sz="2400" dirty="0" smtClean="0"/>
              <a:t>/RSS</a:t>
            </a:r>
            <a:r>
              <a:rPr lang="en-GB" sz="2400" baseline="-25000" dirty="0" smtClean="0"/>
              <a:t>1</a:t>
            </a:r>
            <a:r>
              <a:rPr lang="en-GB" sz="2400" dirty="0" smtClean="0"/>
              <a:t>)</a:t>
            </a:r>
          </a:p>
          <a:p>
            <a:endParaRPr lang="en-GB" sz="2400" dirty="0"/>
          </a:p>
          <a:p>
            <a:r>
              <a:rPr lang="en-GB" sz="2400" dirty="0" smtClean="0"/>
              <a:t>RSS</a:t>
            </a:r>
            <a:r>
              <a:rPr lang="en-GB" sz="2400" baseline="-25000" dirty="0" smtClean="0"/>
              <a:t>0 </a:t>
            </a:r>
            <a:r>
              <a:rPr lang="en-GB" sz="2400" dirty="0" smtClean="0"/>
              <a:t>= Residual sum of squares assuming no association with genotypes</a:t>
            </a:r>
          </a:p>
          <a:p>
            <a:r>
              <a:rPr lang="en-GB" sz="2400" dirty="0"/>
              <a:t>RSS</a:t>
            </a:r>
            <a:r>
              <a:rPr lang="en-GB" sz="2400" baseline="-25000" dirty="0"/>
              <a:t>0 </a:t>
            </a:r>
            <a:r>
              <a:rPr lang="en-GB" sz="2400" dirty="0"/>
              <a:t>= </a:t>
            </a:r>
            <a:r>
              <a:rPr lang="el-GR" sz="2400" dirty="0" smtClean="0"/>
              <a:t>Σ</a:t>
            </a:r>
            <a:r>
              <a:rPr lang="en-GB" sz="2400" baseline="-25000" dirty="0" err="1"/>
              <a:t>i</a:t>
            </a:r>
            <a:r>
              <a:rPr lang="en-GB" sz="2400" dirty="0"/>
              <a:t>(</a:t>
            </a:r>
            <a:r>
              <a:rPr lang="en-GB" sz="2400" dirty="0" err="1"/>
              <a:t>y</a:t>
            </a:r>
            <a:r>
              <a:rPr lang="en-GB" sz="2400" baseline="-25000" dirty="0" err="1"/>
              <a:t>i</a:t>
            </a:r>
            <a:r>
              <a:rPr lang="en-GB" sz="2400" dirty="0"/>
              <a:t> – </a:t>
            </a:r>
            <a:r>
              <a:rPr lang="cy-GB" sz="2400" dirty="0" smtClean="0"/>
              <a:t>ŷ</a:t>
            </a:r>
            <a:r>
              <a:rPr lang="en-GB" sz="2400" dirty="0" smtClean="0"/>
              <a:t>)</a:t>
            </a:r>
            <a:r>
              <a:rPr lang="en-GB" sz="2400" baseline="30000" dirty="0" smtClean="0"/>
              <a:t>2</a:t>
            </a:r>
            <a:endParaRPr lang="en-GB" sz="2400" dirty="0"/>
          </a:p>
          <a:p>
            <a:endParaRPr lang="en-GB" sz="2400" dirty="0" smtClean="0"/>
          </a:p>
          <a:p>
            <a:r>
              <a:rPr lang="en-GB" sz="2400" dirty="0" smtClean="0"/>
              <a:t>RSS</a:t>
            </a:r>
            <a:r>
              <a:rPr lang="en-GB" sz="2400" baseline="-25000" dirty="0" smtClean="0"/>
              <a:t>1 </a:t>
            </a:r>
            <a:r>
              <a:rPr lang="en-GB" sz="2400" dirty="0" smtClean="0"/>
              <a:t>= Residual sum of squares assuming there is a QTL at the marker</a:t>
            </a:r>
          </a:p>
          <a:p>
            <a:r>
              <a:rPr lang="en-GB" sz="2400" dirty="0"/>
              <a:t>RSS</a:t>
            </a:r>
            <a:r>
              <a:rPr lang="en-GB" sz="2400" baseline="-25000" dirty="0"/>
              <a:t>1 </a:t>
            </a:r>
            <a:r>
              <a:rPr lang="en-GB" sz="2400" dirty="0" smtClean="0"/>
              <a:t>= </a:t>
            </a:r>
            <a:r>
              <a:rPr lang="el-GR" sz="2400" dirty="0" smtClean="0"/>
              <a:t>Σ</a:t>
            </a:r>
            <a:r>
              <a:rPr lang="en-GB" sz="2400" baseline="-25000" dirty="0" err="1" smtClean="0"/>
              <a:t>i</a:t>
            </a:r>
            <a:r>
              <a:rPr lang="en-GB" sz="2400" dirty="0" smtClean="0"/>
              <a:t>(</a:t>
            </a:r>
            <a:r>
              <a:rPr lang="en-GB" sz="2400" dirty="0" err="1" smtClean="0"/>
              <a:t>y</a:t>
            </a:r>
            <a:r>
              <a:rPr lang="en-GB" sz="2400" baseline="-25000" dirty="0" err="1" smtClean="0"/>
              <a:t>i</a:t>
            </a:r>
            <a:r>
              <a:rPr lang="en-GB" sz="2400" dirty="0" smtClean="0"/>
              <a:t> – </a:t>
            </a:r>
            <a:r>
              <a:rPr lang="el-GR" sz="2400" dirty="0" smtClean="0"/>
              <a:t>μ</a:t>
            </a:r>
            <a:r>
              <a:rPr lang="en-GB" sz="2400" baseline="-25000" dirty="0" err="1" smtClean="0"/>
              <a:t>gi</a:t>
            </a:r>
            <a:r>
              <a:rPr lang="en-GB" sz="2400" dirty="0" smtClean="0"/>
              <a:t>)</a:t>
            </a:r>
            <a:r>
              <a:rPr lang="en-GB" sz="2400" baseline="30000" dirty="0" smtClean="0"/>
              <a:t>2</a:t>
            </a:r>
            <a:endParaRPr lang="en-GB" sz="2400" dirty="0" smtClean="0"/>
          </a:p>
        </p:txBody>
      </p:sp>
    </p:spTree>
    <p:extLst>
      <p:ext uri="{BB962C8B-B14F-4D97-AF65-F5344CB8AC3E}">
        <p14:creationId xmlns:p14="http://schemas.microsoft.com/office/powerpoint/2010/main" val="4037030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Examples of phenotypes at markers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92" y="2676739"/>
            <a:ext cx="5790476" cy="34190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95789"/>
            <a:ext cx="5790476" cy="3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3254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8071" y="66546"/>
            <a:ext cx="10515600" cy="1325563"/>
          </a:xfrm>
        </p:spPr>
        <p:txBody>
          <a:bodyPr/>
          <a:lstStyle/>
          <a:p>
            <a:pPr algn="ctr"/>
            <a:r>
              <a:rPr lang="en-GB" b="1" dirty="0" smtClean="0"/>
              <a:t>Interval mapping</a:t>
            </a:r>
            <a:endParaRPr lang="en-GB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33088" y="1092621"/>
            <a:ext cx="72841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/>
              <a:t>Estimates the location of a QTL relative to two</a:t>
            </a:r>
          </a:p>
          <a:p>
            <a:r>
              <a:rPr lang="en-GB" sz="2400" dirty="0"/>
              <a:t> </a:t>
            </a:r>
            <a:r>
              <a:rPr lang="en-GB" sz="2400" dirty="0" smtClean="0"/>
              <a:t>  flanking markers</a:t>
            </a:r>
          </a:p>
          <a:p>
            <a:pPr marL="288000" indent="-288000">
              <a:buFont typeface="Arial" panose="020B0604020202020204" pitchFamily="34" charset="0"/>
              <a:buChar char="•"/>
            </a:pPr>
            <a:r>
              <a:rPr lang="en-GB" sz="2400" dirty="0" smtClean="0"/>
              <a:t>Regress the phenotype on the recombination fractions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2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1751" t="24014" r="3198" b="11464"/>
          <a:stretch/>
        </p:blipFill>
        <p:spPr>
          <a:xfrm>
            <a:off x="738071" y="2444945"/>
            <a:ext cx="9519608" cy="38345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3088" y="6497026"/>
            <a:ext cx="97730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Haley, C.S. &amp; Knott, S.A. (1992) A simple regression method for mapping quantitative trait loci in line crosses using flanking markers. </a:t>
            </a:r>
            <a:r>
              <a:rPr lang="en-GB" sz="1200" i="1" dirty="0" smtClean="0"/>
              <a:t>Heredity</a:t>
            </a:r>
            <a:r>
              <a:rPr lang="en-GB" sz="1200" dirty="0" smtClean="0"/>
              <a:t>, 69: 315-324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4562145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4085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1014" t="16208" r="62672" b="21936"/>
          <a:stretch/>
        </p:blipFill>
        <p:spPr>
          <a:xfrm>
            <a:off x="4053527" y="2041327"/>
            <a:ext cx="4326904" cy="46139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41696" y="546755"/>
            <a:ext cx="7080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 smtClean="0"/>
              <a:t>Linkage mapping vs association mapping</a:t>
            </a:r>
            <a:endParaRPr lang="en-GB" sz="3200" b="1" dirty="0"/>
          </a:p>
        </p:txBody>
      </p:sp>
      <p:sp>
        <p:nvSpPr>
          <p:cNvPr id="4" name="Rectangle 3"/>
          <p:cNvSpPr/>
          <p:nvPr/>
        </p:nvSpPr>
        <p:spPr>
          <a:xfrm>
            <a:off x="9081155" y="6396335"/>
            <a:ext cx="31108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/>
              <a:t>http://cdn.intechopen.com/pdfs/31471/InTech-Association_mapping_in_plant_genomes.pdf</a:t>
            </a:r>
            <a:endParaRPr lang="en-GB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3657600" y="1671995"/>
            <a:ext cx="1765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Linkage mapping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742495" y="1671995"/>
            <a:ext cx="2126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Association mapping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104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2"/>
          <p:cNvSpPr txBox="1">
            <a:spLocks noChangeArrowheads="1"/>
          </p:cNvSpPr>
          <p:nvPr/>
        </p:nvSpPr>
        <p:spPr bwMode="auto">
          <a:xfrm>
            <a:off x="2024201" y="335765"/>
            <a:ext cx="811074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4000" b="1" dirty="0"/>
              <a:t>Linkage analysis </a:t>
            </a:r>
            <a:r>
              <a:rPr lang="en-US" altLang="en-US" sz="4000" b="1" dirty="0" smtClean="0"/>
              <a:t>has </a:t>
            </a:r>
            <a:r>
              <a:rPr lang="en-US" altLang="en-US" sz="4000" b="1" dirty="0"/>
              <a:t>some limitations</a:t>
            </a:r>
          </a:p>
        </p:txBody>
      </p:sp>
      <p:sp>
        <p:nvSpPr>
          <p:cNvPr id="55299" name="Text Box 3"/>
          <p:cNvSpPr txBox="1">
            <a:spLocks noChangeArrowheads="1"/>
          </p:cNvSpPr>
          <p:nvPr/>
        </p:nvSpPr>
        <p:spPr bwMode="auto">
          <a:xfrm>
            <a:off x="1697039" y="1974851"/>
            <a:ext cx="7296421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buFont typeface="Wingdings" panose="05000000000000000000" pitchFamily="2" charset="2"/>
              <a:buChar char="§"/>
            </a:pPr>
            <a:r>
              <a:rPr lang="en-US" altLang="en-US" sz="3200" dirty="0"/>
              <a:t> Requires growth of 3 generations </a:t>
            </a:r>
          </a:p>
          <a:p>
            <a:pPr algn="l">
              <a:buFont typeface="Wingdings" panose="05000000000000000000" pitchFamily="2" charset="2"/>
              <a:buNone/>
            </a:pPr>
            <a:r>
              <a:rPr lang="en-US" altLang="en-US" sz="3200" dirty="0"/>
              <a:t> prior to assessment</a:t>
            </a:r>
          </a:p>
          <a:p>
            <a:pPr algn="l">
              <a:buFont typeface="Wingdings" panose="05000000000000000000" pitchFamily="2" charset="2"/>
              <a:buChar char="§"/>
            </a:pPr>
            <a:endParaRPr lang="en-US" altLang="en-US" sz="3200" dirty="0"/>
          </a:p>
          <a:p>
            <a:pPr algn="l">
              <a:buFont typeface="Wingdings" panose="05000000000000000000" pitchFamily="2" charset="2"/>
              <a:buChar char="§"/>
            </a:pPr>
            <a:r>
              <a:rPr lang="en-US" altLang="en-US" sz="3200" dirty="0"/>
              <a:t> Very large segregating populations </a:t>
            </a:r>
          </a:p>
          <a:p>
            <a:pPr algn="l">
              <a:buFont typeface="Wingdings" panose="05000000000000000000" pitchFamily="2" charset="2"/>
              <a:buNone/>
            </a:pPr>
            <a:r>
              <a:rPr lang="en-US" altLang="en-US" sz="3200" dirty="0"/>
              <a:t>  required for high resolution</a:t>
            </a:r>
          </a:p>
          <a:p>
            <a:pPr algn="l">
              <a:buFont typeface="Wingdings" panose="05000000000000000000" pitchFamily="2" charset="2"/>
              <a:buChar char="§"/>
            </a:pPr>
            <a:endParaRPr lang="en-US" altLang="en-US" sz="3200" dirty="0"/>
          </a:p>
          <a:p>
            <a:pPr algn="l">
              <a:buFont typeface="Wingdings" panose="05000000000000000000" pitchFamily="2" charset="2"/>
              <a:buChar char="§"/>
            </a:pPr>
            <a:r>
              <a:rPr lang="en-US" altLang="en-US" sz="3200" dirty="0"/>
              <a:t> Molecular markers may be cross-specific </a:t>
            </a:r>
          </a:p>
          <a:p>
            <a:pPr algn="l">
              <a:buFont typeface="Wingdings" panose="05000000000000000000" pitchFamily="2" charset="2"/>
              <a:buNone/>
            </a:pPr>
            <a:endParaRPr lang="en-US" altLang="en-US" sz="3200" dirty="0"/>
          </a:p>
          <a:p>
            <a:pPr algn="l">
              <a:buFont typeface="Wingdings" panose="05000000000000000000" pitchFamily="2" charset="2"/>
              <a:buNone/>
            </a:pPr>
            <a:endParaRPr lang="en-US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8921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4" name="Text Box 4"/>
          <p:cNvSpPr txBox="1">
            <a:spLocks noChangeArrowheads="1"/>
          </p:cNvSpPr>
          <p:nvPr/>
        </p:nvSpPr>
        <p:spPr bwMode="auto">
          <a:xfrm>
            <a:off x="3155951" y="379414"/>
            <a:ext cx="5290231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altLang="en-US" sz="4000" b="1" dirty="0"/>
              <a:t>Association or Linkage </a:t>
            </a:r>
          </a:p>
          <a:p>
            <a:pPr algn="ctr"/>
            <a:r>
              <a:rPr lang="en-GB" altLang="en-US" sz="4000" b="1" dirty="0"/>
              <a:t>Disequilibrium mapping</a:t>
            </a:r>
          </a:p>
        </p:txBody>
      </p:sp>
      <p:sp>
        <p:nvSpPr>
          <p:cNvPr id="102405" name="Text Box 5"/>
          <p:cNvSpPr txBox="1">
            <a:spLocks noChangeArrowheads="1"/>
          </p:cNvSpPr>
          <p:nvPr/>
        </p:nvSpPr>
        <p:spPr bwMode="auto">
          <a:xfrm>
            <a:off x="2259014" y="2276476"/>
            <a:ext cx="6911059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altLang="en-US" sz="3200" b="1" dirty="0"/>
              <a:t>Aim:</a:t>
            </a:r>
          </a:p>
          <a:p>
            <a:pPr algn="ctr"/>
            <a:endParaRPr lang="en-GB" altLang="en-US" sz="3200" b="1" dirty="0"/>
          </a:p>
          <a:p>
            <a:pPr algn="ctr"/>
            <a:r>
              <a:rPr lang="en-GB" altLang="en-US" sz="3200" b="1" dirty="0"/>
              <a:t>Identify patterns of polymorphisms</a:t>
            </a:r>
          </a:p>
          <a:p>
            <a:pPr algn="ctr"/>
            <a:r>
              <a:rPr lang="en-GB" altLang="en-US" sz="3200" b="1" dirty="0"/>
              <a:t>that vary systematically between </a:t>
            </a:r>
          </a:p>
          <a:p>
            <a:pPr algn="ctr"/>
            <a:r>
              <a:rPr lang="en-GB" altLang="en-US" sz="3200" b="1" dirty="0"/>
              <a:t>genotypes with contrasting phenotype</a:t>
            </a:r>
            <a:r>
              <a:rPr lang="en-GB" altLang="en-US" sz="3200" dirty="0">
                <a:solidFill>
                  <a:schemeClr val="bg1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2115793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8063" y="565591"/>
            <a:ext cx="68606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000" b="1" dirty="0" smtClean="0"/>
              <a:t>What is linkage disequilibrium?</a:t>
            </a:r>
            <a:endParaRPr lang="en-GB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259406" y="1300995"/>
            <a:ext cx="67966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Non-random association between alleles at two loci</a:t>
            </a:r>
          </a:p>
          <a:p>
            <a:r>
              <a:rPr lang="en-GB" sz="2400" b="1" dirty="0" smtClean="0"/>
              <a:t>What does that mean?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19953" y="3647560"/>
            <a:ext cx="3881363" cy="1131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1819954" y="3916230"/>
            <a:ext cx="3881363" cy="1131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1819954" y="4186611"/>
            <a:ext cx="3881363" cy="1131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819954" y="4461853"/>
            <a:ext cx="3881363" cy="1131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1819955" y="4727374"/>
            <a:ext cx="3881363" cy="1131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1819955" y="5015376"/>
            <a:ext cx="3881363" cy="1131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819956" y="5289104"/>
            <a:ext cx="3881363" cy="1131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1819957" y="5570337"/>
            <a:ext cx="3881363" cy="1131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1819958" y="5824875"/>
            <a:ext cx="3881363" cy="1131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1819958" y="6106106"/>
            <a:ext cx="3881363" cy="1131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1819952" y="3372318"/>
            <a:ext cx="3881363" cy="1131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1819952" y="3082877"/>
            <a:ext cx="3881363" cy="1131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2985500" y="2953715"/>
            <a:ext cx="33054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A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A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A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A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A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A</a:t>
            </a:r>
          </a:p>
          <a:p>
            <a:r>
              <a:rPr lang="en-GB" dirty="0" smtClean="0">
                <a:solidFill>
                  <a:srgbClr val="0070C0"/>
                </a:solidFill>
              </a:rPr>
              <a:t>G</a:t>
            </a:r>
          </a:p>
          <a:p>
            <a:r>
              <a:rPr lang="en-GB" dirty="0" smtClean="0">
                <a:solidFill>
                  <a:srgbClr val="0070C0"/>
                </a:solidFill>
              </a:rPr>
              <a:t>G</a:t>
            </a:r>
          </a:p>
          <a:p>
            <a:r>
              <a:rPr lang="en-GB" dirty="0" smtClean="0">
                <a:solidFill>
                  <a:srgbClr val="0070C0"/>
                </a:solidFill>
              </a:rPr>
              <a:t>G</a:t>
            </a:r>
          </a:p>
          <a:p>
            <a:r>
              <a:rPr lang="en-GB" dirty="0" smtClean="0">
                <a:solidFill>
                  <a:srgbClr val="0070C0"/>
                </a:solidFill>
              </a:rPr>
              <a:t>G</a:t>
            </a:r>
          </a:p>
          <a:p>
            <a:r>
              <a:rPr lang="en-GB" dirty="0" smtClean="0">
                <a:solidFill>
                  <a:srgbClr val="0070C0"/>
                </a:solidFill>
              </a:rPr>
              <a:t>G</a:t>
            </a:r>
          </a:p>
          <a:p>
            <a:r>
              <a:rPr lang="en-GB" dirty="0">
                <a:solidFill>
                  <a:srgbClr val="0070C0"/>
                </a:solidFill>
              </a:rPr>
              <a:t>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80647" y="2953715"/>
            <a:ext cx="3080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C000"/>
                </a:solidFill>
              </a:rPr>
              <a:t>C</a:t>
            </a:r>
            <a:endParaRPr lang="en-GB" dirty="0" smtClean="0">
              <a:solidFill>
                <a:srgbClr val="FFC000"/>
              </a:solidFill>
            </a:endParaRPr>
          </a:p>
          <a:p>
            <a:r>
              <a:rPr lang="en-GB" dirty="0">
                <a:solidFill>
                  <a:srgbClr val="FFC000"/>
                </a:solidFill>
              </a:rPr>
              <a:t>C</a:t>
            </a:r>
            <a:endParaRPr lang="en-GB" dirty="0" smtClean="0">
              <a:solidFill>
                <a:srgbClr val="FFC000"/>
              </a:solidFill>
            </a:endParaRPr>
          </a:p>
          <a:p>
            <a:r>
              <a:rPr lang="en-GB" dirty="0">
                <a:solidFill>
                  <a:srgbClr val="FFC000"/>
                </a:solidFill>
              </a:rPr>
              <a:t>C</a:t>
            </a:r>
            <a:endParaRPr lang="en-GB" dirty="0" smtClean="0">
              <a:solidFill>
                <a:srgbClr val="FFC000"/>
              </a:solidFill>
            </a:endParaRPr>
          </a:p>
          <a:p>
            <a:r>
              <a:rPr lang="en-GB" dirty="0">
                <a:solidFill>
                  <a:srgbClr val="FFC000"/>
                </a:solidFill>
              </a:rPr>
              <a:t>C</a:t>
            </a:r>
            <a:endParaRPr lang="en-GB" dirty="0" smtClean="0">
              <a:solidFill>
                <a:srgbClr val="FFC000"/>
              </a:solidFill>
            </a:endParaRPr>
          </a:p>
          <a:p>
            <a:r>
              <a:rPr lang="en-GB" dirty="0">
                <a:solidFill>
                  <a:srgbClr val="FFC000"/>
                </a:solidFill>
              </a:rPr>
              <a:t>C</a:t>
            </a:r>
            <a:endParaRPr lang="en-GB" dirty="0" smtClean="0">
              <a:solidFill>
                <a:srgbClr val="FFC000"/>
              </a:solidFill>
            </a:endParaRPr>
          </a:p>
          <a:p>
            <a:r>
              <a:rPr lang="en-GB" dirty="0">
                <a:solidFill>
                  <a:srgbClr val="FFC000"/>
                </a:solidFill>
              </a:rPr>
              <a:t>C</a:t>
            </a:r>
            <a:endParaRPr lang="en-GB" dirty="0" smtClean="0">
              <a:solidFill>
                <a:srgbClr val="FFC000"/>
              </a:solidFill>
            </a:endParaRPr>
          </a:p>
          <a:p>
            <a:r>
              <a:rPr lang="en-GB" dirty="0">
                <a:solidFill>
                  <a:srgbClr val="00B050"/>
                </a:solidFill>
              </a:rPr>
              <a:t>T</a:t>
            </a:r>
            <a:endParaRPr lang="en-GB" dirty="0" smtClean="0">
              <a:solidFill>
                <a:srgbClr val="00B050"/>
              </a:solidFill>
            </a:endParaRPr>
          </a:p>
          <a:p>
            <a:r>
              <a:rPr lang="en-GB" dirty="0">
                <a:solidFill>
                  <a:srgbClr val="00B050"/>
                </a:solidFill>
              </a:rPr>
              <a:t>T</a:t>
            </a:r>
            <a:endParaRPr lang="en-GB" dirty="0" smtClean="0">
              <a:solidFill>
                <a:srgbClr val="00B050"/>
              </a:solidFill>
            </a:endParaRPr>
          </a:p>
          <a:p>
            <a:r>
              <a:rPr lang="en-GB" dirty="0">
                <a:solidFill>
                  <a:srgbClr val="00B050"/>
                </a:solidFill>
              </a:rPr>
              <a:t>T</a:t>
            </a:r>
            <a:endParaRPr lang="en-GB" dirty="0" smtClean="0">
              <a:solidFill>
                <a:srgbClr val="00B050"/>
              </a:solidFill>
            </a:endParaRPr>
          </a:p>
          <a:p>
            <a:r>
              <a:rPr lang="en-GB" dirty="0">
                <a:solidFill>
                  <a:srgbClr val="00B050"/>
                </a:solidFill>
              </a:rPr>
              <a:t>T</a:t>
            </a:r>
            <a:endParaRPr lang="en-GB" dirty="0" smtClean="0">
              <a:solidFill>
                <a:srgbClr val="00B050"/>
              </a:solidFill>
            </a:endParaRPr>
          </a:p>
          <a:p>
            <a:r>
              <a:rPr lang="en-GB" dirty="0">
                <a:solidFill>
                  <a:srgbClr val="00B050"/>
                </a:solidFill>
              </a:rPr>
              <a:t>T</a:t>
            </a:r>
            <a:endParaRPr lang="en-GB" dirty="0" smtClean="0">
              <a:solidFill>
                <a:srgbClr val="00B050"/>
              </a:solidFill>
            </a:endParaRPr>
          </a:p>
          <a:p>
            <a:r>
              <a:rPr lang="en-GB" dirty="0" smtClean="0">
                <a:solidFill>
                  <a:srgbClr val="00B050"/>
                </a:solidFill>
              </a:rPr>
              <a:t>T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462764" y="3091993"/>
            <a:ext cx="3881363" cy="1131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>
            <a:off x="6471370" y="3357073"/>
            <a:ext cx="3881363" cy="1131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/>
        </p:nvSpPr>
        <p:spPr>
          <a:xfrm>
            <a:off x="6471371" y="3640860"/>
            <a:ext cx="3881363" cy="1131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/>
        </p:nvSpPr>
        <p:spPr>
          <a:xfrm>
            <a:off x="6462765" y="3906568"/>
            <a:ext cx="3881363" cy="1131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>
            <a:off x="6473265" y="4183578"/>
            <a:ext cx="3881363" cy="1131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/>
        </p:nvSpPr>
        <p:spPr>
          <a:xfrm>
            <a:off x="6473266" y="4466088"/>
            <a:ext cx="3881363" cy="1131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/>
          <p:cNvSpPr/>
          <p:nvPr/>
        </p:nvSpPr>
        <p:spPr>
          <a:xfrm>
            <a:off x="6481445" y="4731589"/>
            <a:ext cx="3881363" cy="1131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/>
          <p:cNvSpPr/>
          <p:nvPr/>
        </p:nvSpPr>
        <p:spPr>
          <a:xfrm>
            <a:off x="6481445" y="5015376"/>
            <a:ext cx="3881363" cy="1131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/>
          <p:cNvSpPr/>
          <p:nvPr/>
        </p:nvSpPr>
        <p:spPr>
          <a:xfrm>
            <a:off x="6481446" y="5289104"/>
            <a:ext cx="3881363" cy="1131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6481447" y="5570337"/>
            <a:ext cx="3881363" cy="1131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/>
        </p:nvSpPr>
        <p:spPr>
          <a:xfrm>
            <a:off x="6481448" y="5854124"/>
            <a:ext cx="3881363" cy="1131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>
            <a:off x="6481448" y="6106105"/>
            <a:ext cx="3881363" cy="1131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7729321" y="2958429"/>
            <a:ext cx="33054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A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A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A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A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A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A</a:t>
            </a:r>
          </a:p>
          <a:p>
            <a:r>
              <a:rPr lang="en-GB" dirty="0" smtClean="0">
                <a:solidFill>
                  <a:srgbClr val="0070C0"/>
                </a:solidFill>
              </a:rPr>
              <a:t>G</a:t>
            </a:r>
          </a:p>
          <a:p>
            <a:r>
              <a:rPr lang="en-GB" dirty="0" smtClean="0">
                <a:solidFill>
                  <a:srgbClr val="0070C0"/>
                </a:solidFill>
              </a:rPr>
              <a:t>G</a:t>
            </a:r>
          </a:p>
          <a:p>
            <a:r>
              <a:rPr lang="en-GB" dirty="0" smtClean="0">
                <a:solidFill>
                  <a:srgbClr val="0070C0"/>
                </a:solidFill>
              </a:rPr>
              <a:t>G</a:t>
            </a:r>
          </a:p>
          <a:p>
            <a:r>
              <a:rPr lang="en-GB" dirty="0" smtClean="0">
                <a:solidFill>
                  <a:srgbClr val="0070C0"/>
                </a:solidFill>
              </a:rPr>
              <a:t>G</a:t>
            </a:r>
          </a:p>
          <a:p>
            <a:r>
              <a:rPr lang="en-GB" dirty="0" smtClean="0">
                <a:solidFill>
                  <a:srgbClr val="0070C0"/>
                </a:solidFill>
              </a:rPr>
              <a:t>G</a:t>
            </a:r>
          </a:p>
          <a:p>
            <a:r>
              <a:rPr lang="en-GB" dirty="0">
                <a:solidFill>
                  <a:srgbClr val="0070C0"/>
                </a:solidFill>
              </a:rPr>
              <a:t>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02026" y="2953715"/>
            <a:ext cx="3080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T</a:t>
            </a:r>
            <a:endParaRPr lang="en-GB" dirty="0" smtClean="0">
              <a:solidFill>
                <a:srgbClr val="00B050"/>
              </a:solidFill>
            </a:endParaRPr>
          </a:p>
          <a:p>
            <a:r>
              <a:rPr lang="en-GB" dirty="0">
                <a:solidFill>
                  <a:srgbClr val="00B050"/>
                </a:solidFill>
              </a:rPr>
              <a:t>T</a:t>
            </a:r>
            <a:endParaRPr lang="en-GB" dirty="0" smtClean="0">
              <a:solidFill>
                <a:srgbClr val="00B050"/>
              </a:solidFill>
            </a:endParaRPr>
          </a:p>
          <a:p>
            <a:r>
              <a:rPr lang="en-GB" dirty="0">
                <a:solidFill>
                  <a:srgbClr val="00B050"/>
                </a:solidFill>
              </a:rPr>
              <a:t>T</a:t>
            </a:r>
            <a:endParaRPr lang="en-GB" dirty="0" smtClean="0">
              <a:solidFill>
                <a:srgbClr val="00B050"/>
              </a:solidFill>
            </a:endParaRPr>
          </a:p>
          <a:p>
            <a:r>
              <a:rPr lang="en-GB" dirty="0">
                <a:solidFill>
                  <a:srgbClr val="FFC000"/>
                </a:solidFill>
              </a:rPr>
              <a:t>C</a:t>
            </a:r>
            <a:endParaRPr lang="en-GB" dirty="0" smtClean="0">
              <a:solidFill>
                <a:srgbClr val="FFC000"/>
              </a:solidFill>
            </a:endParaRPr>
          </a:p>
          <a:p>
            <a:r>
              <a:rPr lang="en-GB" dirty="0">
                <a:solidFill>
                  <a:srgbClr val="FFC000"/>
                </a:solidFill>
              </a:rPr>
              <a:t>C</a:t>
            </a:r>
            <a:endParaRPr lang="en-GB" dirty="0" smtClean="0">
              <a:solidFill>
                <a:srgbClr val="FFC000"/>
              </a:solidFill>
            </a:endParaRPr>
          </a:p>
          <a:p>
            <a:r>
              <a:rPr lang="en-GB" dirty="0">
                <a:solidFill>
                  <a:srgbClr val="FFC000"/>
                </a:solidFill>
              </a:rPr>
              <a:t>C</a:t>
            </a:r>
            <a:endParaRPr lang="en-GB" dirty="0" smtClean="0">
              <a:solidFill>
                <a:srgbClr val="FFC000"/>
              </a:solidFill>
            </a:endParaRPr>
          </a:p>
          <a:p>
            <a:r>
              <a:rPr lang="en-GB" dirty="0">
                <a:solidFill>
                  <a:srgbClr val="00B050"/>
                </a:solidFill>
              </a:rPr>
              <a:t>T</a:t>
            </a:r>
            <a:endParaRPr lang="en-GB" dirty="0" smtClean="0">
              <a:solidFill>
                <a:srgbClr val="00B050"/>
              </a:solidFill>
            </a:endParaRPr>
          </a:p>
          <a:p>
            <a:r>
              <a:rPr lang="en-GB" dirty="0">
                <a:solidFill>
                  <a:srgbClr val="00B050"/>
                </a:solidFill>
              </a:rPr>
              <a:t>T</a:t>
            </a:r>
            <a:endParaRPr lang="en-GB" dirty="0" smtClean="0">
              <a:solidFill>
                <a:srgbClr val="00B050"/>
              </a:solidFill>
            </a:endParaRPr>
          </a:p>
          <a:p>
            <a:r>
              <a:rPr lang="en-GB" dirty="0">
                <a:solidFill>
                  <a:srgbClr val="00B050"/>
                </a:solidFill>
              </a:rPr>
              <a:t>T</a:t>
            </a:r>
            <a:endParaRPr lang="en-GB" dirty="0" smtClean="0">
              <a:solidFill>
                <a:srgbClr val="00B050"/>
              </a:solidFill>
            </a:endParaRPr>
          </a:p>
          <a:p>
            <a:r>
              <a:rPr lang="en-GB" dirty="0">
                <a:solidFill>
                  <a:srgbClr val="FFC000"/>
                </a:solidFill>
              </a:rPr>
              <a:t>C</a:t>
            </a:r>
            <a:endParaRPr lang="en-GB" dirty="0" smtClean="0">
              <a:solidFill>
                <a:srgbClr val="FFC000"/>
              </a:solidFill>
            </a:endParaRPr>
          </a:p>
          <a:p>
            <a:r>
              <a:rPr lang="en-GB" dirty="0">
                <a:solidFill>
                  <a:srgbClr val="FFC000"/>
                </a:solidFill>
              </a:rPr>
              <a:t>C</a:t>
            </a:r>
            <a:endParaRPr lang="en-GB" dirty="0" smtClean="0">
              <a:solidFill>
                <a:srgbClr val="FFC000"/>
              </a:solidFill>
            </a:endParaRPr>
          </a:p>
          <a:p>
            <a:r>
              <a:rPr lang="en-GB" dirty="0" smtClean="0">
                <a:solidFill>
                  <a:srgbClr val="FFC000"/>
                </a:solidFill>
              </a:rPr>
              <a:t>C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620651" y="2680867"/>
            <a:ext cx="22758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/>
              <a:t>Complete disequilibrium</a:t>
            </a:r>
            <a:endParaRPr lang="en-GB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7425591" y="2684009"/>
            <a:ext cx="20338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/>
              <a:t>Complete equilibrium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962655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3939"/>
          <a:stretch/>
        </p:blipFill>
        <p:spPr>
          <a:xfrm>
            <a:off x="3455699" y="571500"/>
            <a:ext cx="5280601" cy="54899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759777" y="4637987"/>
            <a:ext cx="2187018" cy="14328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604232" y="4637988"/>
          <a:ext cx="2342562" cy="1757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0854"/>
                <a:gridCol w="780854"/>
                <a:gridCol w="780854"/>
              </a:tblGrid>
              <a:tr h="47762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♂</a:t>
                      </a:r>
                      <a:r>
                        <a:rPr lang="en-GB" b="0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GB" b="0" baseline="30000" dirty="0" smtClean="0">
                          <a:solidFill>
                            <a:schemeClr val="tx1"/>
                          </a:solidFill>
                        </a:rPr>
                        <a:t>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♂C</a:t>
                      </a:r>
                      <a:r>
                        <a:rPr lang="en-GB" baseline="30000" dirty="0" smtClean="0">
                          <a:solidFill>
                            <a:schemeClr val="tx1"/>
                          </a:solidFill>
                        </a:rPr>
                        <a:t>W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47762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♀</a:t>
                      </a:r>
                      <a:r>
                        <a:rPr lang="en-GB" b="0" dirty="0" smtClean="0"/>
                        <a:t>C</a:t>
                      </a:r>
                      <a:r>
                        <a:rPr lang="en-GB" b="0" baseline="30000" dirty="0" smtClean="0"/>
                        <a:t>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dirty="0" smtClean="0"/>
                        <a:t>C</a:t>
                      </a:r>
                      <a:r>
                        <a:rPr lang="en-GB" b="0" baseline="30000" dirty="0" smtClean="0"/>
                        <a:t>R</a:t>
                      </a:r>
                      <a:r>
                        <a:rPr lang="en-GB" b="0" dirty="0" smtClean="0"/>
                        <a:t>C</a:t>
                      </a:r>
                      <a:r>
                        <a:rPr lang="en-GB" b="0" baseline="30000" dirty="0" smtClean="0"/>
                        <a:t>R</a:t>
                      </a:r>
                      <a:endParaRPr lang="en-GB" dirty="0" smtClean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dirty="0" smtClean="0"/>
                        <a:t>C</a:t>
                      </a:r>
                      <a:r>
                        <a:rPr lang="en-GB" b="0" baseline="30000" dirty="0" smtClean="0"/>
                        <a:t>R</a:t>
                      </a:r>
                      <a:r>
                        <a:rPr lang="en-GB" b="0" dirty="0" smtClean="0"/>
                        <a:t>C</a:t>
                      </a:r>
                      <a:r>
                        <a:rPr lang="en-GB" b="0" baseline="30000" dirty="0" smtClean="0"/>
                        <a:t>W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47762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♀C</a:t>
                      </a:r>
                      <a:r>
                        <a:rPr lang="en-GB" baseline="30000" dirty="0" smtClean="0"/>
                        <a:t>W</a:t>
                      </a:r>
                      <a:endParaRPr lang="en-GB" dirty="0" smtClean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dirty="0" smtClean="0"/>
                        <a:t>C</a:t>
                      </a:r>
                      <a:r>
                        <a:rPr lang="en-GB" b="0" baseline="30000" dirty="0" smtClean="0"/>
                        <a:t>R</a:t>
                      </a:r>
                      <a:r>
                        <a:rPr lang="en-GB" b="0" dirty="0" smtClean="0"/>
                        <a:t>C</a:t>
                      </a:r>
                      <a:r>
                        <a:rPr lang="en-GB" b="0" baseline="30000" dirty="0" smtClean="0"/>
                        <a:t>W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dirty="0" smtClean="0"/>
                        <a:t>C</a:t>
                      </a:r>
                      <a:r>
                        <a:rPr lang="en-GB" b="0" baseline="30000" dirty="0" smtClean="0"/>
                        <a:t>W</a:t>
                      </a:r>
                      <a:r>
                        <a:rPr lang="en-GB" b="0" dirty="0" smtClean="0"/>
                        <a:t>C</a:t>
                      </a:r>
                      <a:r>
                        <a:rPr lang="en-GB" b="0" baseline="30000" dirty="0" smtClean="0"/>
                        <a:t>W</a:t>
                      </a:r>
                      <a:endParaRPr lang="en-GB" dirty="0" smtClean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5604232" y="5109328"/>
            <a:ext cx="234256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381946" y="4637987"/>
            <a:ext cx="0" cy="17577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604232" y="4637987"/>
            <a:ext cx="0" cy="17577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949936" y="4637987"/>
            <a:ext cx="0" cy="17577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604232" y="4637986"/>
            <a:ext cx="234256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604232" y="6389489"/>
            <a:ext cx="234256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2548" y="200616"/>
            <a:ext cx="42015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smtClean="0"/>
              <a:t>Inheritance of simple traits</a:t>
            </a:r>
          </a:p>
          <a:p>
            <a:r>
              <a:rPr lang="en-GB" sz="2800" b="1" dirty="0"/>
              <a:t>g</a:t>
            </a:r>
            <a:r>
              <a:rPr lang="en-GB" sz="2800" b="1" dirty="0" smtClean="0"/>
              <a:t>overned by a single gene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5604232" y="5704787"/>
            <a:ext cx="234256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137662" y="4637987"/>
            <a:ext cx="0" cy="17577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34707" t="4277" r="46370" b="77463"/>
          <a:stretch/>
        </p:blipFill>
        <p:spPr>
          <a:xfrm>
            <a:off x="6837183" y="5419003"/>
            <a:ext cx="262408" cy="2747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l="56486" t="38327" r="27091" b="48183"/>
          <a:stretch/>
        </p:blipFill>
        <p:spPr>
          <a:xfrm>
            <a:off x="7649460" y="5450476"/>
            <a:ext cx="262408" cy="23388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l="56486" t="38327" r="27091" b="48183"/>
          <a:stretch/>
        </p:blipFill>
        <p:spPr>
          <a:xfrm>
            <a:off x="6837183" y="6110139"/>
            <a:ext cx="262408" cy="23388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l="82726" t="7894" r="3886" b="78945"/>
          <a:stretch/>
        </p:blipFill>
        <p:spPr>
          <a:xfrm>
            <a:off x="7661355" y="6099819"/>
            <a:ext cx="238617" cy="25452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6796736" y="6518883"/>
            <a:ext cx="53952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/>
              <a:t>http://nitro.biosci.arizona.edu/workshops/TWIPB2013/Mod1/Mod1-8b-Gore.pdf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8477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8063" y="169662"/>
            <a:ext cx="68606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000" b="1" dirty="0" smtClean="0"/>
              <a:t>What is linkage disequilibrium?</a:t>
            </a:r>
            <a:endParaRPr lang="en-GB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516106" y="5629873"/>
            <a:ext cx="31245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smtClean="0"/>
              <a:t>D = </a:t>
            </a:r>
            <a:r>
              <a:rPr lang="en-GB" sz="3200" b="1" dirty="0" err="1" smtClean="0"/>
              <a:t>pAB</a:t>
            </a:r>
            <a:r>
              <a:rPr lang="en-GB" sz="3200" b="1" dirty="0" smtClean="0"/>
              <a:t> –</a:t>
            </a:r>
            <a:r>
              <a:rPr lang="en-GB" sz="3200" b="1" dirty="0" err="1" smtClean="0"/>
              <a:t>pA</a:t>
            </a:r>
            <a:r>
              <a:rPr lang="en-GB" sz="3200" b="1" dirty="0" smtClean="0"/>
              <a:t> x </a:t>
            </a:r>
            <a:r>
              <a:rPr lang="en-GB" sz="3200" b="1" dirty="0" err="1" smtClean="0"/>
              <a:t>pB</a:t>
            </a:r>
            <a:endParaRPr lang="en-GB" sz="3200" b="1" dirty="0"/>
          </a:p>
        </p:txBody>
      </p:sp>
      <p:grpSp>
        <p:nvGrpSpPr>
          <p:cNvPr id="40" name="Group 39"/>
          <p:cNvGrpSpPr/>
          <p:nvPr/>
        </p:nvGrpSpPr>
        <p:grpSpPr>
          <a:xfrm>
            <a:off x="2933719" y="2027590"/>
            <a:ext cx="7416103" cy="3179579"/>
            <a:chOff x="2933719" y="2027590"/>
            <a:chExt cx="7416103" cy="3179579"/>
          </a:xfrm>
        </p:grpSpPr>
        <p:grpSp>
          <p:nvGrpSpPr>
            <p:cNvPr id="4" name="Group 3"/>
            <p:cNvGrpSpPr/>
            <p:nvPr/>
          </p:nvGrpSpPr>
          <p:grpSpPr>
            <a:xfrm>
              <a:off x="2933719" y="2027590"/>
              <a:ext cx="7416103" cy="2577171"/>
              <a:chOff x="1819952" y="2554709"/>
              <a:chExt cx="8542859" cy="3870094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1819953" y="3647560"/>
                <a:ext cx="3881363" cy="11312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819954" y="3916230"/>
                <a:ext cx="3881363" cy="11312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819954" y="4186611"/>
                <a:ext cx="3881363" cy="11312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819954" y="4461853"/>
                <a:ext cx="3881363" cy="11312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819955" y="4727374"/>
                <a:ext cx="3881363" cy="11312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819955" y="5015376"/>
                <a:ext cx="3881363" cy="11312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819956" y="5289104"/>
                <a:ext cx="3881363" cy="11312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1819957" y="5570337"/>
                <a:ext cx="3881363" cy="11312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819958" y="5824875"/>
                <a:ext cx="3881363" cy="11312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819958" y="6106106"/>
                <a:ext cx="3881363" cy="11312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1819952" y="3372318"/>
                <a:ext cx="3881363" cy="11312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819952" y="3082877"/>
                <a:ext cx="3881363" cy="11312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2985500" y="2925403"/>
                <a:ext cx="325364" cy="34663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 smtClean="0">
                    <a:solidFill>
                      <a:srgbClr val="FF0000"/>
                    </a:solidFill>
                  </a:rPr>
                  <a:t>A</a:t>
                </a:r>
              </a:p>
              <a:p>
                <a:r>
                  <a:rPr lang="en-GB" sz="1200" dirty="0" smtClean="0">
                    <a:solidFill>
                      <a:srgbClr val="FF0000"/>
                    </a:solidFill>
                  </a:rPr>
                  <a:t>A</a:t>
                </a:r>
              </a:p>
              <a:p>
                <a:r>
                  <a:rPr lang="en-GB" sz="1200" dirty="0" smtClean="0">
                    <a:solidFill>
                      <a:srgbClr val="FF0000"/>
                    </a:solidFill>
                  </a:rPr>
                  <a:t>A</a:t>
                </a:r>
              </a:p>
              <a:p>
                <a:r>
                  <a:rPr lang="en-GB" sz="1200" dirty="0" smtClean="0">
                    <a:solidFill>
                      <a:srgbClr val="FF0000"/>
                    </a:solidFill>
                  </a:rPr>
                  <a:t>A</a:t>
                </a:r>
              </a:p>
              <a:p>
                <a:r>
                  <a:rPr lang="en-GB" sz="1200" dirty="0" smtClean="0">
                    <a:solidFill>
                      <a:srgbClr val="FF0000"/>
                    </a:solidFill>
                  </a:rPr>
                  <a:t>A</a:t>
                </a:r>
              </a:p>
              <a:p>
                <a:r>
                  <a:rPr lang="en-GB" sz="1200" dirty="0" smtClean="0">
                    <a:solidFill>
                      <a:srgbClr val="FF0000"/>
                    </a:solidFill>
                  </a:rPr>
                  <a:t>A</a:t>
                </a:r>
              </a:p>
              <a:p>
                <a:r>
                  <a:rPr lang="en-GB" sz="1200" dirty="0" smtClean="0">
                    <a:solidFill>
                      <a:srgbClr val="0070C0"/>
                    </a:solidFill>
                  </a:rPr>
                  <a:t>G</a:t>
                </a:r>
              </a:p>
              <a:p>
                <a:r>
                  <a:rPr lang="en-GB" sz="1200" dirty="0" smtClean="0">
                    <a:solidFill>
                      <a:srgbClr val="0070C0"/>
                    </a:solidFill>
                  </a:rPr>
                  <a:t>G</a:t>
                </a:r>
              </a:p>
              <a:p>
                <a:r>
                  <a:rPr lang="en-GB" sz="1200" dirty="0" smtClean="0">
                    <a:solidFill>
                      <a:srgbClr val="0070C0"/>
                    </a:solidFill>
                  </a:rPr>
                  <a:t>G</a:t>
                </a:r>
              </a:p>
              <a:p>
                <a:r>
                  <a:rPr lang="en-GB" sz="1200" dirty="0" smtClean="0">
                    <a:solidFill>
                      <a:srgbClr val="0070C0"/>
                    </a:solidFill>
                  </a:rPr>
                  <a:t>G</a:t>
                </a:r>
              </a:p>
              <a:p>
                <a:r>
                  <a:rPr lang="en-GB" sz="1200" dirty="0" smtClean="0">
                    <a:solidFill>
                      <a:srgbClr val="0070C0"/>
                    </a:solidFill>
                  </a:rPr>
                  <a:t>G</a:t>
                </a:r>
              </a:p>
              <a:p>
                <a:r>
                  <a:rPr lang="en-GB" sz="1200" dirty="0">
                    <a:solidFill>
                      <a:srgbClr val="0070C0"/>
                    </a:solidFill>
                  </a:rPr>
                  <a:t>G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4180647" y="2925403"/>
                <a:ext cx="306898" cy="34663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>
                    <a:solidFill>
                      <a:srgbClr val="FFC000"/>
                    </a:solidFill>
                  </a:rPr>
                  <a:t>C</a:t>
                </a:r>
                <a:endParaRPr lang="en-GB" sz="1200" dirty="0" smtClean="0">
                  <a:solidFill>
                    <a:srgbClr val="FFC000"/>
                  </a:solidFill>
                </a:endParaRPr>
              </a:p>
              <a:p>
                <a:r>
                  <a:rPr lang="en-GB" sz="1200" dirty="0">
                    <a:solidFill>
                      <a:srgbClr val="FFC000"/>
                    </a:solidFill>
                  </a:rPr>
                  <a:t>C</a:t>
                </a:r>
                <a:endParaRPr lang="en-GB" sz="1200" dirty="0" smtClean="0">
                  <a:solidFill>
                    <a:srgbClr val="FFC000"/>
                  </a:solidFill>
                </a:endParaRPr>
              </a:p>
              <a:p>
                <a:r>
                  <a:rPr lang="en-GB" sz="1200" dirty="0">
                    <a:solidFill>
                      <a:srgbClr val="FFC000"/>
                    </a:solidFill>
                  </a:rPr>
                  <a:t>C</a:t>
                </a:r>
                <a:endParaRPr lang="en-GB" sz="1200" dirty="0" smtClean="0">
                  <a:solidFill>
                    <a:srgbClr val="FFC000"/>
                  </a:solidFill>
                </a:endParaRPr>
              </a:p>
              <a:p>
                <a:r>
                  <a:rPr lang="en-GB" sz="1200" dirty="0">
                    <a:solidFill>
                      <a:srgbClr val="FFC000"/>
                    </a:solidFill>
                  </a:rPr>
                  <a:t>C</a:t>
                </a:r>
                <a:endParaRPr lang="en-GB" sz="1200" dirty="0" smtClean="0">
                  <a:solidFill>
                    <a:srgbClr val="FFC000"/>
                  </a:solidFill>
                </a:endParaRPr>
              </a:p>
              <a:p>
                <a:r>
                  <a:rPr lang="en-GB" sz="1200" dirty="0">
                    <a:solidFill>
                      <a:srgbClr val="FFC000"/>
                    </a:solidFill>
                  </a:rPr>
                  <a:t>C</a:t>
                </a:r>
                <a:endParaRPr lang="en-GB" sz="1200" dirty="0" smtClean="0">
                  <a:solidFill>
                    <a:srgbClr val="FFC000"/>
                  </a:solidFill>
                </a:endParaRPr>
              </a:p>
              <a:p>
                <a:r>
                  <a:rPr lang="en-GB" sz="1200" dirty="0">
                    <a:solidFill>
                      <a:srgbClr val="FFC000"/>
                    </a:solidFill>
                  </a:rPr>
                  <a:t>C</a:t>
                </a:r>
                <a:endParaRPr lang="en-GB" sz="1200" dirty="0" smtClean="0">
                  <a:solidFill>
                    <a:srgbClr val="FFC000"/>
                  </a:solidFill>
                </a:endParaRPr>
              </a:p>
              <a:p>
                <a:r>
                  <a:rPr lang="en-GB" sz="1200" dirty="0">
                    <a:solidFill>
                      <a:srgbClr val="00B050"/>
                    </a:solidFill>
                  </a:rPr>
                  <a:t>T</a:t>
                </a:r>
                <a:endParaRPr lang="en-GB" sz="1200" dirty="0" smtClean="0">
                  <a:solidFill>
                    <a:srgbClr val="00B050"/>
                  </a:solidFill>
                </a:endParaRPr>
              </a:p>
              <a:p>
                <a:r>
                  <a:rPr lang="en-GB" sz="1200" dirty="0">
                    <a:solidFill>
                      <a:srgbClr val="00B050"/>
                    </a:solidFill>
                  </a:rPr>
                  <a:t>T</a:t>
                </a:r>
                <a:endParaRPr lang="en-GB" sz="1200" dirty="0" smtClean="0">
                  <a:solidFill>
                    <a:srgbClr val="00B050"/>
                  </a:solidFill>
                </a:endParaRPr>
              </a:p>
              <a:p>
                <a:r>
                  <a:rPr lang="en-GB" sz="1200" dirty="0">
                    <a:solidFill>
                      <a:srgbClr val="00B050"/>
                    </a:solidFill>
                  </a:rPr>
                  <a:t>T</a:t>
                </a:r>
                <a:endParaRPr lang="en-GB" sz="1200" dirty="0" smtClean="0">
                  <a:solidFill>
                    <a:srgbClr val="00B050"/>
                  </a:solidFill>
                </a:endParaRPr>
              </a:p>
              <a:p>
                <a:r>
                  <a:rPr lang="en-GB" sz="1200" dirty="0">
                    <a:solidFill>
                      <a:srgbClr val="00B050"/>
                    </a:solidFill>
                  </a:rPr>
                  <a:t>T</a:t>
                </a:r>
                <a:endParaRPr lang="en-GB" sz="1200" dirty="0" smtClean="0">
                  <a:solidFill>
                    <a:srgbClr val="00B050"/>
                  </a:solidFill>
                </a:endParaRPr>
              </a:p>
              <a:p>
                <a:r>
                  <a:rPr lang="en-GB" sz="1200" dirty="0">
                    <a:solidFill>
                      <a:srgbClr val="00B050"/>
                    </a:solidFill>
                  </a:rPr>
                  <a:t>T</a:t>
                </a:r>
                <a:endParaRPr lang="en-GB" sz="1200" dirty="0" smtClean="0">
                  <a:solidFill>
                    <a:srgbClr val="00B050"/>
                  </a:solidFill>
                </a:endParaRPr>
              </a:p>
              <a:p>
                <a:r>
                  <a:rPr lang="en-GB" sz="1200" dirty="0" smtClean="0">
                    <a:solidFill>
                      <a:srgbClr val="00B050"/>
                    </a:solidFill>
                  </a:rPr>
                  <a:t>T</a:t>
                </a:r>
                <a:endParaRPr lang="en-GB" sz="12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6462764" y="3091993"/>
                <a:ext cx="3881363" cy="11312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6471370" y="3357073"/>
                <a:ext cx="3881363" cy="11312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6471371" y="3640860"/>
                <a:ext cx="3881363" cy="11312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6462765" y="3906568"/>
                <a:ext cx="3881363" cy="11312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6473265" y="4183578"/>
                <a:ext cx="3881363" cy="11312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6473266" y="4466088"/>
                <a:ext cx="3881363" cy="11312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6481445" y="4731589"/>
                <a:ext cx="3881363" cy="11312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6481445" y="5015376"/>
                <a:ext cx="3881363" cy="11312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6481446" y="5289104"/>
                <a:ext cx="3881363" cy="11312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6481447" y="5570337"/>
                <a:ext cx="3881363" cy="11312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6481448" y="5854124"/>
                <a:ext cx="3881363" cy="11312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6481448" y="6106105"/>
                <a:ext cx="3881363" cy="11312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7729321" y="2958429"/>
                <a:ext cx="325364" cy="34663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 smtClean="0">
                    <a:solidFill>
                      <a:srgbClr val="FF0000"/>
                    </a:solidFill>
                  </a:rPr>
                  <a:t>A</a:t>
                </a:r>
              </a:p>
              <a:p>
                <a:r>
                  <a:rPr lang="en-GB" sz="1200" dirty="0" smtClean="0">
                    <a:solidFill>
                      <a:srgbClr val="FF0000"/>
                    </a:solidFill>
                  </a:rPr>
                  <a:t>A</a:t>
                </a:r>
              </a:p>
              <a:p>
                <a:r>
                  <a:rPr lang="en-GB" sz="1200" dirty="0" smtClean="0">
                    <a:solidFill>
                      <a:srgbClr val="FF0000"/>
                    </a:solidFill>
                  </a:rPr>
                  <a:t>A</a:t>
                </a:r>
              </a:p>
              <a:p>
                <a:r>
                  <a:rPr lang="en-GB" sz="1200" dirty="0" smtClean="0">
                    <a:solidFill>
                      <a:srgbClr val="FF0000"/>
                    </a:solidFill>
                  </a:rPr>
                  <a:t>A</a:t>
                </a:r>
              </a:p>
              <a:p>
                <a:r>
                  <a:rPr lang="en-GB" sz="1200" dirty="0" smtClean="0">
                    <a:solidFill>
                      <a:srgbClr val="FF0000"/>
                    </a:solidFill>
                  </a:rPr>
                  <a:t>A</a:t>
                </a:r>
              </a:p>
              <a:p>
                <a:r>
                  <a:rPr lang="en-GB" sz="1200" dirty="0" smtClean="0">
                    <a:solidFill>
                      <a:srgbClr val="FF0000"/>
                    </a:solidFill>
                  </a:rPr>
                  <a:t>A</a:t>
                </a:r>
              </a:p>
              <a:p>
                <a:r>
                  <a:rPr lang="en-GB" sz="1200" dirty="0" smtClean="0">
                    <a:solidFill>
                      <a:srgbClr val="0070C0"/>
                    </a:solidFill>
                  </a:rPr>
                  <a:t>G</a:t>
                </a:r>
              </a:p>
              <a:p>
                <a:r>
                  <a:rPr lang="en-GB" sz="1200" dirty="0" smtClean="0">
                    <a:solidFill>
                      <a:srgbClr val="0070C0"/>
                    </a:solidFill>
                  </a:rPr>
                  <a:t>G</a:t>
                </a:r>
              </a:p>
              <a:p>
                <a:r>
                  <a:rPr lang="en-GB" sz="1200" dirty="0" smtClean="0">
                    <a:solidFill>
                      <a:srgbClr val="0070C0"/>
                    </a:solidFill>
                  </a:rPr>
                  <a:t>G</a:t>
                </a:r>
              </a:p>
              <a:p>
                <a:r>
                  <a:rPr lang="en-GB" sz="1200" dirty="0" smtClean="0">
                    <a:solidFill>
                      <a:srgbClr val="0070C0"/>
                    </a:solidFill>
                  </a:rPr>
                  <a:t>G</a:t>
                </a:r>
              </a:p>
              <a:p>
                <a:r>
                  <a:rPr lang="en-GB" sz="1200" dirty="0" smtClean="0">
                    <a:solidFill>
                      <a:srgbClr val="0070C0"/>
                    </a:solidFill>
                  </a:rPr>
                  <a:t>G</a:t>
                </a:r>
              </a:p>
              <a:p>
                <a:r>
                  <a:rPr lang="en-GB" sz="1200" dirty="0">
                    <a:solidFill>
                      <a:srgbClr val="0070C0"/>
                    </a:solidFill>
                  </a:rPr>
                  <a:t>G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8902025" y="2953716"/>
                <a:ext cx="306898" cy="34663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>
                    <a:solidFill>
                      <a:srgbClr val="00B050"/>
                    </a:solidFill>
                  </a:rPr>
                  <a:t>T</a:t>
                </a:r>
                <a:endParaRPr lang="en-GB" sz="1200" dirty="0" smtClean="0">
                  <a:solidFill>
                    <a:srgbClr val="00B050"/>
                  </a:solidFill>
                </a:endParaRPr>
              </a:p>
              <a:p>
                <a:r>
                  <a:rPr lang="en-GB" sz="1200" dirty="0">
                    <a:solidFill>
                      <a:srgbClr val="00B050"/>
                    </a:solidFill>
                  </a:rPr>
                  <a:t>T</a:t>
                </a:r>
                <a:endParaRPr lang="en-GB" sz="1200" dirty="0" smtClean="0">
                  <a:solidFill>
                    <a:srgbClr val="00B050"/>
                  </a:solidFill>
                </a:endParaRPr>
              </a:p>
              <a:p>
                <a:r>
                  <a:rPr lang="en-GB" sz="1200" dirty="0">
                    <a:solidFill>
                      <a:srgbClr val="00B050"/>
                    </a:solidFill>
                  </a:rPr>
                  <a:t>T</a:t>
                </a:r>
                <a:endParaRPr lang="en-GB" sz="1200" dirty="0" smtClean="0">
                  <a:solidFill>
                    <a:srgbClr val="00B050"/>
                  </a:solidFill>
                </a:endParaRPr>
              </a:p>
              <a:p>
                <a:r>
                  <a:rPr lang="en-GB" sz="1200" dirty="0">
                    <a:solidFill>
                      <a:srgbClr val="FFC000"/>
                    </a:solidFill>
                  </a:rPr>
                  <a:t>C</a:t>
                </a:r>
                <a:endParaRPr lang="en-GB" sz="1200" dirty="0" smtClean="0">
                  <a:solidFill>
                    <a:srgbClr val="FFC000"/>
                  </a:solidFill>
                </a:endParaRPr>
              </a:p>
              <a:p>
                <a:r>
                  <a:rPr lang="en-GB" sz="1200" dirty="0">
                    <a:solidFill>
                      <a:srgbClr val="FFC000"/>
                    </a:solidFill>
                  </a:rPr>
                  <a:t>C</a:t>
                </a:r>
                <a:endParaRPr lang="en-GB" sz="1200" dirty="0" smtClean="0">
                  <a:solidFill>
                    <a:srgbClr val="FFC000"/>
                  </a:solidFill>
                </a:endParaRPr>
              </a:p>
              <a:p>
                <a:r>
                  <a:rPr lang="en-GB" sz="1200" dirty="0">
                    <a:solidFill>
                      <a:srgbClr val="FFC000"/>
                    </a:solidFill>
                  </a:rPr>
                  <a:t>C</a:t>
                </a:r>
                <a:endParaRPr lang="en-GB" sz="1200" dirty="0" smtClean="0">
                  <a:solidFill>
                    <a:srgbClr val="FFC000"/>
                  </a:solidFill>
                </a:endParaRPr>
              </a:p>
              <a:p>
                <a:r>
                  <a:rPr lang="en-GB" sz="1200" dirty="0">
                    <a:solidFill>
                      <a:srgbClr val="00B050"/>
                    </a:solidFill>
                  </a:rPr>
                  <a:t>T</a:t>
                </a:r>
                <a:endParaRPr lang="en-GB" sz="1200" dirty="0" smtClean="0">
                  <a:solidFill>
                    <a:srgbClr val="00B050"/>
                  </a:solidFill>
                </a:endParaRPr>
              </a:p>
              <a:p>
                <a:r>
                  <a:rPr lang="en-GB" sz="1200" dirty="0">
                    <a:solidFill>
                      <a:srgbClr val="00B050"/>
                    </a:solidFill>
                  </a:rPr>
                  <a:t>T</a:t>
                </a:r>
                <a:endParaRPr lang="en-GB" sz="1200" dirty="0" smtClean="0">
                  <a:solidFill>
                    <a:srgbClr val="00B050"/>
                  </a:solidFill>
                </a:endParaRPr>
              </a:p>
              <a:p>
                <a:r>
                  <a:rPr lang="en-GB" sz="1200" dirty="0">
                    <a:solidFill>
                      <a:srgbClr val="00B050"/>
                    </a:solidFill>
                  </a:rPr>
                  <a:t>T</a:t>
                </a:r>
                <a:endParaRPr lang="en-GB" sz="1200" dirty="0" smtClean="0">
                  <a:solidFill>
                    <a:srgbClr val="00B050"/>
                  </a:solidFill>
                </a:endParaRPr>
              </a:p>
              <a:p>
                <a:r>
                  <a:rPr lang="en-GB" sz="1200" dirty="0">
                    <a:solidFill>
                      <a:srgbClr val="FFC000"/>
                    </a:solidFill>
                  </a:rPr>
                  <a:t>C</a:t>
                </a:r>
                <a:endParaRPr lang="en-GB" sz="1200" dirty="0" smtClean="0">
                  <a:solidFill>
                    <a:srgbClr val="FFC000"/>
                  </a:solidFill>
                </a:endParaRPr>
              </a:p>
              <a:p>
                <a:r>
                  <a:rPr lang="en-GB" sz="1200" dirty="0">
                    <a:solidFill>
                      <a:srgbClr val="FFC000"/>
                    </a:solidFill>
                  </a:rPr>
                  <a:t>C</a:t>
                </a:r>
                <a:endParaRPr lang="en-GB" sz="1200" dirty="0" smtClean="0">
                  <a:solidFill>
                    <a:srgbClr val="FFC000"/>
                  </a:solidFill>
                </a:endParaRPr>
              </a:p>
              <a:p>
                <a:r>
                  <a:rPr lang="en-GB" sz="1200" dirty="0" smtClean="0">
                    <a:solidFill>
                      <a:srgbClr val="FFC000"/>
                    </a:solidFill>
                  </a:rPr>
                  <a:t>C</a:t>
                </a:r>
                <a:endParaRPr lang="en-GB" sz="1200" dirty="0">
                  <a:solidFill>
                    <a:srgbClr val="FFC000"/>
                  </a:solidFill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2620996" y="2554709"/>
                <a:ext cx="2324958" cy="462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b="1" dirty="0" smtClean="0"/>
                  <a:t>Complete disequilibrium</a:t>
                </a:r>
                <a:endParaRPr lang="en-GB" sz="1400" b="1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7405213" y="2557098"/>
                <a:ext cx="2079367" cy="462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b="1" dirty="0" smtClean="0"/>
                  <a:t>Complete equilibrium</a:t>
                </a:r>
                <a:endParaRPr lang="en-GB" sz="1400" b="1" dirty="0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 rot="16200000">
              <a:off x="3691416" y="4647860"/>
              <a:ext cx="7393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 smtClean="0"/>
                <a:t>Locus A</a:t>
              </a:r>
              <a:endParaRPr lang="en-GB" sz="1400" dirty="0"/>
            </a:p>
          </p:txBody>
        </p:sp>
        <p:sp>
          <p:nvSpPr>
            <p:cNvPr id="37" name="TextBox 36"/>
            <p:cNvSpPr txBox="1"/>
            <p:nvPr/>
          </p:nvSpPr>
          <p:spPr>
            <a:xfrm rot="16200000">
              <a:off x="4729136" y="4643437"/>
              <a:ext cx="7328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 smtClean="0"/>
                <a:t>Locus B</a:t>
              </a:r>
              <a:endParaRPr lang="en-GB" sz="1400" dirty="0"/>
            </a:p>
          </p:txBody>
        </p:sp>
        <p:sp>
          <p:nvSpPr>
            <p:cNvPr id="38" name="TextBox 37"/>
            <p:cNvSpPr txBox="1"/>
            <p:nvPr/>
          </p:nvSpPr>
          <p:spPr>
            <a:xfrm rot="16200000">
              <a:off x="7799000" y="4683628"/>
              <a:ext cx="7393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 smtClean="0"/>
                <a:t>Locus A</a:t>
              </a:r>
              <a:endParaRPr lang="en-GB" sz="1400" dirty="0"/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8848469" y="4680422"/>
              <a:ext cx="7328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 smtClean="0"/>
                <a:t>Locus B</a:t>
              </a:r>
              <a:endParaRPr lang="en-GB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204403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17830" y="1799498"/>
            <a:ext cx="3881363" cy="1131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4217832" y="2778862"/>
            <a:ext cx="3881363" cy="1131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4217830" y="3758226"/>
            <a:ext cx="3881363" cy="1131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4217830" y="4850713"/>
            <a:ext cx="3881363" cy="1131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4912367" y="1717554"/>
            <a:ext cx="328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 smtClean="0"/>
              <a:t>A</a:t>
            </a:r>
            <a:r>
              <a:rPr lang="en-GB" sz="1200" b="1" baseline="-25000" dirty="0"/>
              <a:t>1</a:t>
            </a:r>
            <a:endParaRPr lang="en-GB" sz="1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865855" y="1717558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B</a:t>
            </a:r>
            <a:r>
              <a:rPr lang="en-GB" sz="1200" b="1" baseline="-25000" dirty="0" smtClean="0"/>
              <a:t>1</a:t>
            </a:r>
            <a:endParaRPr lang="en-GB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912367" y="2696920"/>
            <a:ext cx="328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 smtClean="0"/>
              <a:t>A</a:t>
            </a:r>
            <a:r>
              <a:rPr lang="en-GB" sz="1200" b="1" baseline="-25000" dirty="0"/>
              <a:t>1</a:t>
            </a:r>
            <a:endParaRPr lang="en-GB" sz="1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865855" y="2696920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 smtClean="0"/>
              <a:t>B</a:t>
            </a:r>
            <a:r>
              <a:rPr lang="en-GB" sz="1200" b="1" baseline="-25000" dirty="0"/>
              <a:t>2</a:t>
            </a:r>
            <a:endParaRPr lang="en-GB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912367" y="3676285"/>
            <a:ext cx="328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 smtClean="0"/>
              <a:t>A</a:t>
            </a:r>
            <a:r>
              <a:rPr lang="en-GB" sz="1200" b="1" baseline="-25000" dirty="0" smtClean="0"/>
              <a:t>2</a:t>
            </a:r>
            <a:endParaRPr lang="en-GB" sz="1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865855" y="3676286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B</a:t>
            </a:r>
            <a:r>
              <a:rPr lang="en-GB" sz="1200" b="1" baseline="-25000" dirty="0" smtClean="0"/>
              <a:t>1</a:t>
            </a:r>
            <a:endParaRPr lang="en-GB" sz="12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912367" y="4768772"/>
            <a:ext cx="328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 smtClean="0"/>
              <a:t>A</a:t>
            </a:r>
            <a:r>
              <a:rPr lang="en-GB" sz="1200" b="1" baseline="-25000" dirty="0"/>
              <a:t>2</a:t>
            </a:r>
            <a:endParaRPr lang="en-GB" sz="1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865855" y="4768773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 smtClean="0"/>
              <a:t>B</a:t>
            </a:r>
            <a:r>
              <a:rPr lang="en-GB" sz="1200" b="1" baseline="-25000" dirty="0"/>
              <a:t>2</a:t>
            </a:r>
            <a:endParaRPr lang="en-GB" sz="1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210206" y="1140537"/>
            <a:ext cx="1896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 smtClean="0"/>
              <a:t>Haplotypes or gametes</a:t>
            </a:r>
            <a:endParaRPr lang="en-GB" sz="1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614854" y="1140537"/>
            <a:ext cx="956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 smtClean="0"/>
              <a:t>Frequency</a:t>
            </a:r>
            <a:endParaRPr lang="en-GB" sz="1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932056" y="1709022"/>
            <a:ext cx="370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 smtClean="0"/>
              <a:t>p</a:t>
            </a:r>
            <a:r>
              <a:rPr lang="en-GB" sz="1200" b="1" baseline="-25000" dirty="0" smtClean="0"/>
              <a:t>11</a:t>
            </a:r>
            <a:endParaRPr lang="en-GB" sz="1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8932056" y="2692653"/>
            <a:ext cx="370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 smtClean="0"/>
              <a:t>p</a:t>
            </a:r>
            <a:r>
              <a:rPr lang="en-GB" sz="1200" b="1" baseline="-25000" dirty="0" smtClean="0"/>
              <a:t>12</a:t>
            </a:r>
            <a:endParaRPr lang="en-GB" sz="12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8932056" y="3676284"/>
            <a:ext cx="370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 smtClean="0"/>
              <a:t>p</a:t>
            </a:r>
            <a:r>
              <a:rPr lang="en-GB" sz="1200" b="1" baseline="-25000" dirty="0"/>
              <a:t>2</a:t>
            </a:r>
            <a:r>
              <a:rPr lang="en-GB" sz="1200" b="1" baseline="-25000" dirty="0" smtClean="0"/>
              <a:t>1</a:t>
            </a:r>
            <a:endParaRPr lang="en-GB" sz="12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8932056" y="4767989"/>
            <a:ext cx="370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 smtClean="0"/>
              <a:t>p</a:t>
            </a:r>
            <a:r>
              <a:rPr lang="en-GB" sz="1200" b="1" baseline="-25000" dirty="0" smtClean="0"/>
              <a:t>22</a:t>
            </a:r>
            <a:endParaRPr lang="en-GB" sz="12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4772553" y="460790"/>
            <a:ext cx="2771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b="1" dirty="0" smtClean="0"/>
              <a:t>D = p</a:t>
            </a:r>
            <a:r>
              <a:rPr lang="en-GB" sz="2800" b="1" baseline="-25000" dirty="0" smtClean="0"/>
              <a:t>11</a:t>
            </a:r>
            <a:r>
              <a:rPr lang="en-GB" sz="2800" b="1" dirty="0" smtClean="0"/>
              <a:t>p</a:t>
            </a:r>
            <a:r>
              <a:rPr lang="en-GB" sz="2800" b="1" baseline="-25000" dirty="0" smtClean="0"/>
              <a:t>22</a:t>
            </a:r>
            <a:r>
              <a:rPr lang="en-GB" sz="2800" b="1" dirty="0" smtClean="0"/>
              <a:t> - p</a:t>
            </a:r>
            <a:r>
              <a:rPr lang="en-GB" sz="2800" b="1" baseline="-25000" dirty="0" smtClean="0"/>
              <a:t>12</a:t>
            </a:r>
            <a:r>
              <a:rPr lang="en-GB" sz="2800" b="1" dirty="0" smtClean="0"/>
              <a:t>p</a:t>
            </a:r>
            <a:r>
              <a:rPr lang="en-GB" sz="2800" b="1" baseline="-25000" dirty="0" smtClean="0"/>
              <a:t>21</a:t>
            </a:r>
            <a:endParaRPr lang="en-GB" sz="2800" b="1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5076835" y="5401559"/>
            <a:ext cx="1950282" cy="9427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928384" y="5103209"/>
            <a:ext cx="247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i="1" dirty="0" smtClean="0"/>
              <a:t>r</a:t>
            </a:r>
            <a:endParaRPr lang="en-GB" sz="1400" b="1" i="1" dirty="0"/>
          </a:p>
        </p:txBody>
      </p:sp>
    </p:spTree>
    <p:extLst>
      <p:ext uri="{BB962C8B-B14F-4D97-AF65-F5344CB8AC3E}">
        <p14:creationId xmlns:p14="http://schemas.microsoft.com/office/powerpoint/2010/main" val="20740103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711057" y="1064105"/>
            <a:ext cx="5353953" cy="4950196"/>
            <a:chOff x="4217830" y="460790"/>
            <a:chExt cx="5353953" cy="4950196"/>
          </a:xfrm>
        </p:grpSpPr>
        <p:sp>
          <p:nvSpPr>
            <p:cNvPr id="2" name="Rectangle 1"/>
            <p:cNvSpPr/>
            <p:nvPr/>
          </p:nvSpPr>
          <p:spPr>
            <a:xfrm>
              <a:off x="4217830" y="1799498"/>
              <a:ext cx="3881363" cy="11312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ectangle 2"/>
            <p:cNvSpPr/>
            <p:nvPr/>
          </p:nvSpPr>
          <p:spPr>
            <a:xfrm>
              <a:off x="4217832" y="2778862"/>
              <a:ext cx="3881363" cy="11312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tangle 3"/>
            <p:cNvSpPr/>
            <p:nvPr/>
          </p:nvSpPr>
          <p:spPr>
            <a:xfrm>
              <a:off x="4217830" y="3758226"/>
              <a:ext cx="3881363" cy="11312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217830" y="4850713"/>
              <a:ext cx="3881363" cy="11312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12367" y="1717554"/>
              <a:ext cx="3289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/>
                <a:t>A</a:t>
              </a:r>
              <a:r>
                <a:rPr lang="en-GB" sz="1200" b="1" baseline="-25000" dirty="0"/>
                <a:t>1</a:t>
              </a:r>
              <a:endParaRPr lang="en-GB" sz="1200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65855" y="1717558"/>
              <a:ext cx="322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/>
                <a:t>B</a:t>
              </a:r>
              <a:r>
                <a:rPr lang="en-GB" sz="1200" b="1" baseline="-25000" dirty="0" smtClean="0"/>
                <a:t>1</a:t>
              </a:r>
              <a:endParaRPr lang="en-GB" sz="12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912367" y="2696920"/>
              <a:ext cx="3289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/>
                <a:t>A</a:t>
              </a:r>
              <a:r>
                <a:rPr lang="en-GB" sz="1200" b="1" baseline="-25000" dirty="0"/>
                <a:t>1</a:t>
              </a:r>
              <a:endParaRPr lang="en-GB" sz="12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865855" y="2696920"/>
              <a:ext cx="322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/>
                <a:t>B</a:t>
              </a:r>
              <a:r>
                <a:rPr lang="en-GB" sz="1200" b="1" baseline="-25000" dirty="0"/>
                <a:t>2</a:t>
              </a:r>
              <a:endParaRPr lang="en-GB" sz="12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12367" y="3676285"/>
              <a:ext cx="3289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/>
                <a:t>A</a:t>
              </a:r>
              <a:r>
                <a:rPr lang="en-GB" sz="1200" b="1" baseline="-25000" dirty="0" smtClean="0"/>
                <a:t>2</a:t>
              </a:r>
              <a:endParaRPr lang="en-GB" sz="12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865855" y="3676286"/>
              <a:ext cx="322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/>
                <a:t>B</a:t>
              </a:r>
              <a:r>
                <a:rPr lang="en-GB" sz="1200" b="1" baseline="-25000" dirty="0" smtClean="0"/>
                <a:t>1</a:t>
              </a:r>
              <a:endParaRPr lang="en-GB" sz="1200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912367" y="4768772"/>
              <a:ext cx="3289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/>
                <a:t>A</a:t>
              </a:r>
              <a:r>
                <a:rPr lang="en-GB" sz="1200" b="1" baseline="-25000" dirty="0"/>
                <a:t>2</a:t>
              </a:r>
              <a:endParaRPr lang="en-GB" sz="12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865855" y="4768773"/>
              <a:ext cx="322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/>
                <a:t>B</a:t>
              </a:r>
              <a:r>
                <a:rPr lang="en-GB" sz="1200" b="1" baseline="-25000" dirty="0"/>
                <a:t>2</a:t>
              </a:r>
              <a:endParaRPr lang="en-GB" sz="12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10206" y="1140537"/>
              <a:ext cx="1896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dirty="0" smtClean="0"/>
                <a:t>Haplotypes or gametes</a:t>
              </a:r>
              <a:endParaRPr lang="en-GB" sz="14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614854" y="1140537"/>
              <a:ext cx="9569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dirty="0" smtClean="0"/>
                <a:t>Frequency</a:t>
              </a:r>
              <a:endParaRPr lang="en-GB" sz="14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932056" y="1709022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/>
                <a:t>p</a:t>
              </a:r>
              <a:r>
                <a:rPr lang="en-GB" sz="1200" b="1" baseline="-25000" dirty="0" smtClean="0"/>
                <a:t>11</a:t>
              </a:r>
              <a:endParaRPr lang="en-GB" sz="12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32056" y="2692653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/>
                <a:t>p</a:t>
              </a:r>
              <a:r>
                <a:rPr lang="en-GB" sz="1200" b="1" baseline="-25000" dirty="0" smtClean="0"/>
                <a:t>12</a:t>
              </a:r>
              <a:endParaRPr lang="en-GB" sz="12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32056" y="3676284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/>
                <a:t>p</a:t>
              </a:r>
              <a:r>
                <a:rPr lang="en-GB" sz="1200" b="1" baseline="-25000" dirty="0"/>
                <a:t>2</a:t>
              </a:r>
              <a:r>
                <a:rPr lang="en-GB" sz="1200" b="1" baseline="-25000" dirty="0" smtClean="0"/>
                <a:t>1</a:t>
              </a:r>
              <a:endParaRPr lang="en-GB" sz="12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932056" y="4767989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/>
                <a:t>p</a:t>
              </a:r>
              <a:r>
                <a:rPr lang="en-GB" sz="1200" b="1" baseline="-25000" dirty="0" smtClean="0"/>
                <a:t>22</a:t>
              </a:r>
              <a:endParaRPr lang="en-GB" sz="1200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772553" y="460790"/>
              <a:ext cx="27719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800" b="1" dirty="0" smtClean="0"/>
                <a:t>D = p</a:t>
              </a:r>
              <a:r>
                <a:rPr lang="en-GB" sz="2800" b="1" baseline="-25000" dirty="0" smtClean="0"/>
                <a:t>11</a:t>
              </a:r>
              <a:r>
                <a:rPr lang="en-GB" sz="2800" b="1" dirty="0" smtClean="0"/>
                <a:t>p</a:t>
              </a:r>
              <a:r>
                <a:rPr lang="en-GB" sz="2800" b="1" baseline="-25000" dirty="0" smtClean="0"/>
                <a:t>22</a:t>
              </a:r>
              <a:r>
                <a:rPr lang="en-GB" sz="2800" b="1" dirty="0" smtClean="0"/>
                <a:t> - p</a:t>
              </a:r>
              <a:r>
                <a:rPr lang="en-GB" sz="2800" b="1" baseline="-25000" dirty="0" smtClean="0"/>
                <a:t>12</a:t>
              </a:r>
              <a:r>
                <a:rPr lang="en-GB" sz="2800" b="1" dirty="0" smtClean="0"/>
                <a:t>p</a:t>
              </a:r>
              <a:r>
                <a:rPr lang="en-GB" sz="2800" b="1" baseline="-25000" dirty="0" smtClean="0"/>
                <a:t>21</a:t>
              </a:r>
              <a:endParaRPr lang="en-GB" sz="2800" b="1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5076835" y="5401559"/>
              <a:ext cx="1950282" cy="942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928384" y="5103209"/>
              <a:ext cx="2471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i="1" dirty="0" smtClean="0"/>
                <a:t>r</a:t>
              </a:r>
              <a:endParaRPr lang="en-GB" sz="1400" b="1" i="1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041126" y="1352532"/>
            <a:ext cx="3006456" cy="2443766"/>
            <a:chOff x="7041126" y="1352532"/>
            <a:chExt cx="3006456" cy="2443766"/>
          </a:xfrm>
        </p:grpSpPr>
        <p:sp>
          <p:nvSpPr>
            <p:cNvPr id="23" name="TextBox 22"/>
            <p:cNvSpPr txBox="1"/>
            <p:nvPr/>
          </p:nvSpPr>
          <p:spPr>
            <a:xfrm>
              <a:off x="7051249" y="1352532"/>
              <a:ext cx="29963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 smtClean="0"/>
                <a:t>pA</a:t>
              </a:r>
              <a:r>
                <a:rPr lang="en-GB" sz="2800" b="1" baseline="-25000" dirty="0" smtClean="0"/>
                <a:t>1</a:t>
              </a:r>
              <a:r>
                <a:rPr lang="en-GB" sz="2800" b="1" dirty="0" smtClean="0"/>
                <a:t> = p</a:t>
              </a:r>
              <a:r>
                <a:rPr lang="en-GB" sz="2800" b="1" baseline="-25000" dirty="0" smtClean="0"/>
                <a:t>1.</a:t>
              </a:r>
              <a:r>
                <a:rPr lang="en-GB" sz="2800" b="1" dirty="0" smtClean="0"/>
                <a:t> = p</a:t>
              </a:r>
              <a:r>
                <a:rPr lang="en-GB" sz="2800" b="1" baseline="-25000" dirty="0" smtClean="0"/>
                <a:t>11</a:t>
              </a:r>
              <a:r>
                <a:rPr lang="en-GB" sz="2800" b="1" dirty="0" smtClean="0"/>
                <a:t> + p</a:t>
              </a:r>
              <a:r>
                <a:rPr lang="en-GB" sz="2800" b="1" baseline="-25000" dirty="0" smtClean="0"/>
                <a:t>12</a:t>
              </a:r>
              <a:endParaRPr lang="en-GB" sz="2800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51249" y="1992714"/>
              <a:ext cx="29963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 smtClean="0"/>
                <a:t>pA</a:t>
              </a:r>
              <a:r>
                <a:rPr lang="en-GB" sz="2800" b="1" baseline="-25000" dirty="0"/>
                <a:t>2</a:t>
              </a:r>
              <a:r>
                <a:rPr lang="en-GB" sz="2800" b="1" dirty="0" smtClean="0"/>
                <a:t> = p</a:t>
              </a:r>
              <a:r>
                <a:rPr lang="en-GB" sz="2800" b="1" baseline="-25000" dirty="0"/>
                <a:t>2</a:t>
              </a:r>
              <a:r>
                <a:rPr lang="en-GB" sz="2800" b="1" baseline="-25000" dirty="0" smtClean="0"/>
                <a:t>.</a:t>
              </a:r>
              <a:r>
                <a:rPr lang="en-GB" sz="2800" b="1" dirty="0" smtClean="0"/>
                <a:t> = p</a:t>
              </a:r>
              <a:r>
                <a:rPr lang="en-GB" sz="2800" b="1" baseline="-25000" dirty="0"/>
                <a:t>2</a:t>
              </a:r>
              <a:r>
                <a:rPr lang="en-GB" sz="2800" b="1" baseline="-25000" dirty="0" smtClean="0"/>
                <a:t>1</a:t>
              </a:r>
              <a:r>
                <a:rPr lang="en-GB" sz="2800" b="1" dirty="0" smtClean="0"/>
                <a:t> + p</a:t>
              </a:r>
              <a:r>
                <a:rPr lang="en-GB" sz="2800" b="1" baseline="-25000" dirty="0"/>
                <a:t>2</a:t>
              </a:r>
              <a:r>
                <a:rPr lang="en-GB" sz="2800" b="1" baseline="-25000" dirty="0" smtClean="0"/>
                <a:t>2</a:t>
              </a:r>
              <a:endParaRPr lang="en-GB" sz="2800" b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041126" y="2632896"/>
              <a:ext cx="29803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 smtClean="0"/>
                <a:t>pB</a:t>
              </a:r>
              <a:r>
                <a:rPr lang="en-GB" sz="2800" b="1" baseline="-25000" dirty="0" smtClean="0"/>
                <a:t>1</a:t>
              </a:r>
              <a:r>
                <a:rPr lang="en-GB" sz="2800" b="1" dirty="0" smtClean="0"/>
                <a:t> = p</a:t>
              </a:r>
              <a:r>
                <a:rPr lang="en-GB" sz="2800" b="1" baseline="-25000" dirty="0" smtClean="0"/>
                <a:t>.</a:t>
              </a:r>
              <a:r>
                <a:rPr lang="en-GB" sz="2800" b="1" baseline="-25000" dirty="0"/>
                <a:t>1</a:t>
              </a:r>
              <a:r>
                <a:rPr lang="en-GB" sz="2800" b="1" dirty="0" smtClean="0"/>
                <a:t> = p</a:t>
              </a:r>
              <a:r>
                <a:rPr lang="en-GB" sz="2800" b="1" baseline="-25000" dirty="0" smtClean="0"/>
                <a:t>11</a:t>
              </a:r>
              <a:r>
                <a:rPr lang="en-GB" sz="2800" b="1" dirty="0" smtClean="0"/>
                <a:t> + p</a:t>
              </a:r>
              <a:r>
                <a:rPr lang="en-GB" sz="2800" b="1" baseline="-25000" dirty="0" smtClean="0"/>
                <a:t>2</a:t>
              </a:r>
              <a:r>
                <a:rPr lang="en-GB" sz="2800" b="1" baseline="-25000" dirty="0"/>
                <a:t>1</a:t>
              </a:r>
              <a:endParaRPr lang="en-GB" sz="2800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051249" y="3273078"/>
              <a:ext cx="29803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 smtClean="0"/>
                <a:t>pB</a:t>
              </a:r>
              <a:r>
                <a:rPr lang="en-GB" sz="2800" b="1" baseline="-25000" dirty="0"/>
                <a:t>2</a:t>
              </a:r>
              <a:r>
                <a:rPr lang="en-GB" sz="2800" b="1" dirty="0" smtClean="0"/>
                <a:t> = p</a:t>
              </a:r>
              <a:r>
                <a:rPr lang="en-GB" sz="2800" b="1" baseline="-25000" dirty="0" smtClean="0"/>
                <a:t>.2</a:t>
              </a:r>
              <a:r>
                <a:rPr lang="en-GB" sz="2800" b="1" dirty="0" smtClean="0"/>
                <a:t> = p</a:t>
              </a:r>
              <a:r>
                <a:rPr lang="en-GB" sz="2800" b="1" baseline="-25000" dirty="0" smtClean="0"/>
                <a:t>12</a:t>
              </a:r>
              <a:r>
                <a:rPr lang="en-GB" sz="2800" b="1" dirty="0" smtClean="0"/>
                <a:t> + p</a:t>
              </a:r>
              <a:r>
                <a:rPr lang="en-GB" sz="2800" b="1" baseline="-25000" dirty="0"/>
                <a:t>2</a:t>
              </a:r>
              <a:r>
                <a:rPr lang="en-GB" sz="2800" b="1" baseline="-25000" dirty="0" smtClean="0"/>
                <a:t>2</a:t>
              </a:r>
              <a:endParaRPr lang="en-GB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857489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82778" y="489070"/>
            <a:ext cx="5353953" cy="4950196"/>
            <a:chOff x="4217830" y="460790"/>
            <a:chExt cx="5353953" cy="4950196"/>
          </a:xfrm>
        </p:grpSpPr>
        <p:sp>
          <p:nvSpPr>
            <p:cNvPr id="2" name="Rectangle 1"/>
            <p:cNvSpPr/>
            <p:nvPr/>
          </p:nvSpPr>
          <p:spPr>
            <a:xfrm>
              <a:off x="4217830" y="1799498"/>
              <a:ext cx="3881363" cy="11312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ectangle 2"/>
            <p:cNvSpPr/>
            <p:nvPr/>
          </p:nvSpPr>
          <p:spPr>
            <a:xfrm>
              <a:off x="4217832" y="2778862"/>
              <a:ext cx="3881363" cy="11312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tangle 3"/>
            <p:cNvSpPr/>
            <p:nvPr/>
          </p:nvSpPr>
          <p:spPr>
            <a:xfrm>
              <a:off x="4217830" y="3758226"/>
              <a:ext cx="3881363" cy="11312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217830" y="4850713"/>
              <a:ext cx="3881363" cy="11312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12367" y="1717554"/>
              <a:ext cx="3289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/>
                <a:t>A</a:t>
              </a:r>
              <a:r>
                <a:rPr lang="en-GB" sz="1200" b="1" baseline="-25000" dirty="0"/>
                <a:t>1</a:t>
              </a:r>
              <a:endParaRPr lang="en-GB" sz="1200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65855" y="1717558"/>
              <a:ext cx="322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/>
                <a:t>B</a:t>
              </a:r>
              <a:r>
                <a:rPr lang="en-GB" sz="1200" b="1" baseline="-25000" dirty="0" smtClean="0"/>
                <a:t>1</a:t>
              </a:r>
              <a:endParaRPr lang="en-GB" sz="12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912367" y="2696920"/>
              <a:ext cx="3289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/>
                <a:t>A</a:t>
              </a:r>
              <a:r>
                <a:rPr lang="en-GB" sz="1200" b="1" baseline="-25000" dirty="0"/>
                <a:t>1</a:t>
              </a:r>
              <a:endParaRPr lang="en-GB" sz="12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865855" y="2696920"/>
              <a:ext cx="322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/>
                <a:t>B</a:t>
              </a:r>
              <a:r>
                <a:rPr lang="en-GB" sz="1200" b="1" baseline="-25000" dirty="0"/>
                <a:t>2</a:t>
              </a:r>
              <a:endParaRPr lang="en-GB" sz="12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12367" y="3676285"/>
              <a:ext cx="3289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/>
                <a:t>A</a:t>
              </a:r>
              <a:r>
                <a:rPr lang="en-GB" sz="1200" b="1" baseline="-25000" dirty="0" smtClean="0"/>
                <a:t>2</a:t>
              </a:r>
              <a:endParaRPr lang="en-GB" sz="12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865855" y="3676286"/>
              <a:ext cx="322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/>
                <a:t>B</a:t>
              </a:r>
              <a:r>
                <a:rPr lang="en-GB" sz="1200" b="1" baseline="-25000" dirty="0" smtClean="0"/>
                <a:t>1</a:t>
              </a:r>
              <a:endParaRPr lang="en-GB" sz="1200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912367" y="4768772"/>
              <a:ext cx="3289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/>
                <a:t>A</a:t>
              </a:r>
              <a:r>
                <a:rPr lang="en-GB" sz="1200" b="1" baseline="-25000" dirty="0"/>
                <a:t>2</a:t>
              </a:r>
              <a:endParaRPr lang="en-GB" sz="12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865855" y="4768773"/>
              <a:ext cx="322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/>
                <a:t>B</a:t>
              </a:r>
              <a:r>
                <a:rPr lang="en-GB" sz="1200" b="1" baseline="-25000" dirty="0"/>
                <a:t>2</a:t>
              </a:r>
              <a:endParaRPr lang="en-GB" sz="12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10206" y="1140537"/>
              <a:ext cx="1896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dirty="0" smtClean="0"/>
                <a:t>Haplotypes or gametes</a:t>
              </a:r>
              <a:endParaRPr lang="en-GB" sz="14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614854" y="1140537"/>
              <a:ext cx="9569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dirty="0" smtClean="0"/>
                <a:t>Frequency</a:t>
              </a:r>
              <a:endParaRPr lang="en-GB" sz="14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932056" y="1709022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/>
                <a:t>p</a:t>
              </a:r>
              <a:r>
                <a:rPr lang="en-GB" sz="1200" b="1" baseline="-25000" dirty="0" smtClean="0"/>
                <a:t>11</a:t>
              </a:r>
              <a:endParaRPr lang="en-GB" sz="12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32056" y="2692653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/>
                <a:t>p</a:t>
              </a:r>
              <a:r>
                <a:rPr lang="en-GB" sz="1200" b="1" baseline="-25000" dirty="0" smtClean="0"/>
                <a:t>12</a:t>
              </a:r>
              <a:endParaRPr lang="en-GB" sz="12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32056" y="3676284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/>
                <a:t>p</a:t>
              </a:r>
              <a:r>
                <a:rPr lang="en-GB" sz="1200" b="1" baseline="-25000" dirty="0"/>
                <a:t>2</a:t>
              </a:r>
              <a:r>
                <a:rPr lang="en-GB" sz="1200" b="1" baseline="-25000" dirty="0" smtClean="0"/>
                <a:t>1</a:t>
              </a:r>
              <a:endParaRPr lang="en-GB" sz="12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932056" y="4767989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/>
                <a:t>p</a:t>
              </a:r>
              <a:r>
                <a:rPr lang="en-GB" sz="1200" b="1" baseline="-25000" dirty="0" smtClean="0"/>
                <a:t>22</a:t>
              </a:r>
              <a:endParaRPr lang="en-GB" sz="1200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772553" y="460790"/>
              <a:ext cx="27719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800" b="1" dirty="0" smtClean="0"/>
                <a:t>D = p</a:t>
              </a:r>
              <a:r>
                <a:rPr lang="en-GB" sz="2800" b="1" baseline="-25000" dirty="0" smtClean="0"/>
                <a:t>11</a:t>
              </a:r>
              <a:r>
                <a:rPr lang="en-GB" sz="2800" b="1" dirty="0" smtClean="0"/>
                <a:t>p</a:t>
              </a:r>
              <a:r>
                <a:rPr lang="en-GB" sz="2800" b="1" baseline="-25000" dirty="0" smtClean="0"/>
                <a:t>22</a:t>
              </a:r>
              <a:r>
                <a:rPr lang="en-GB" sz="2800" b="1" dirty="0" smtClean="0"/>
                <a:t> - p</a:t>
              </a:r>
              <a:r>
                <a:rPr lang="en-GB" sz="2800" b="1" baseline="-25000" dirty="0" smtClean="0"/>
                <a:t>12</a:t>
              </a:r>
              <a:r>
                <a:rPr lang="en-GB" sz="2800" b="1" dirty="0" smtClean="0"/>
                <a:t>p</a:t>
              </a:r>
              <a:r>
                <a:rPr lang="en-GB" sz="2800" b="1" baseline="-25000" dirty="0" smtClean="0"/>
                <a:t>21</a:t>
              </a:r>
              <a:endParaRPr lang="en-GB" sz="2800" b="1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5076835" y="5401559"/>
              <a:ext cx="1950282" cy="942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928384" y="5103209"/>
              <a:ext cx="2471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i="1" dirty="0" smtClean="0"/>
                <a:t>r</a:t>
              </a:r>
              <a:endParaRPr lang="en-GB" sz="1400" b="1" i="1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5876556" y="1711754"/>
            <a:ext cx="4196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/>
              <a:t>p</a:t>
            </a:r>
            <a:r>
              <a:rPr lang="en-GB" sz="1600" b="1" baseline="-25000" dirty="0" smtClean="0"/>
              <a:t>11</a:t>
            </a:r>
            <a:r>
              <a:rPr lang="en-GB" sz="1600" b="1" dirty="0" smtClean="0"/>
              <a:t> = pA</a:t>
            </a:r>
            <a:r>
              <a:rPr lang="en-GB" sz="1600" b="1" baseline="-25000" dirty="0" smtClean="0"/>
              <a:t>1</a:t>
            </a:r>
            <a:r>
              <a:rPr lang="en-GB" sz="1600" b="1" dirty="0" smtClean="0"/>
              <a:t>B</a:t>
            </a:r>
            <a:r>
              <a:rPr lang="en-GB" sz="1600" b="1" baseline="-25000" dirty="0" smtClean="0"/>
              <a:t>1</a:t>
            </a:r>
            <a:r>
              <a:rPr lang="en-GB" sz="1600" b="1" dirty="0" smtClean="0"/>
              <a:t> = (p</a:t>
            </a:r>
            <a:r>
              <a:rPr lang="en-GB" sz="1600" b="1" baseline="-25000" dirty="0" smtClean="0"/>
              <a:t>11</a:t>
            </a:r>
            <a:r>
              <a:rPr lang="en-GB" sz="1600" b="1" dirty="0" smtClean="0"/>
              <a:t> + p</a:t>
            </a:r>
            <a:r>
              <a:rPr lang="en-GB" sz="1600" b="1" baseline="-25000" dirty="0" smtClean="0"/>
              <a:t>12</a:t>
            </a:r>
            <a:r>
              <a:rPr lang="en-GB" sz="1600" b="1" dirty="0" smtClean="0"/>
              <a:t>)(p</a:t>
            </a:r>
            <a:r>
              <a:rPr lang="en-GB" sz="1600" b="1" baseline="-25000" dirty="0" smtClean="0"/>
              <a:t>11</a:t>
            </a:r>
            <a:r>
              <a:rPr lang="en-GB" sz="1600" b="1" dirty="0" smtClean="0"/>
              <a:t> + p</a:t>
            </a:r>
            <a:r>
              <a:rPr lang="en-GB" sz="1600" b="1" baseline="-25000" dirty="0" smtClean="0"/>
              <a:t>21</a:t>
            </a:r>
            <a:r>
              <a:rPr lang="en-GB" sz="1600" b="1" dirty="0" smtClean="0"/>
              <a:t>)  = p</a:t>
            </a:r>
            <a:r>
              <a:rPr lang="en-GB" sz="1600" b="1" baseline="-25000" dirty="0" smtClean="0"/>
              <a:t>1.</a:t>
            </a:r>
            <a:r>
              <a:rPr lang="en-GB" sz="1600" b="1" dirty="0" smtClean="0"/>
              <a:t> p</a:t>
            </a:r>
            <a:r>
              <a:rPr lang="en-GB" sz="1600" b="1" baseline="-25000" dirty="0" smtClean="0"/>
              <a:t>.1</a:t>
            </a:r>
            <a:r>
              <a:rPr lang="en-GB" sz="1600" b="1" dirty="0" smtClean="0"/>
              <a:t> + D </a:t>
            </a:r>
            <a:endParaRPr lang="en-GB" sz="1600" b="1" dirty="0"/>
          </a:p>
        </p:txBody>
      </p:sp>
      <p:grpSp>
        <p:nvGrpSpPr>
          <p:cNvPr id="27" name="Group 26"/>
          <p:cNvGrpSpPr/>
          <p:nvPr/>
        </p:nvGrpSpPr>
        <p:grpSpPr>
          <a:xfrm>
            <a:off x="6406011" y="153492"/>
            <a:ext cx="1595813" cy="1194375"/>
            <a:chOff x="7041126" y="2030469"/>
            <a:chExt cx="1595813" cy="1194375"/>
          </a:xfrm>
        </p:grpSpPr>
        <p:sp>
          <p:nvSpPr>
            <p:cNvPr id="28" name="TextBox 27"/>
            <p:cNvSpPr txBox="1"/>
            <p:nvPr/>
          </p:nvSpPr>
          <p:spPr>
            <a:xfrm>
              <a:off x="7051249" y="2030469"/>
              <a:ext cx="15856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dirty="0" smtClean="0"/>
                <a:t>pA</a:t>
              </a:r>
              <a:r>
                <a:rPr lang="en-GB" sz="1400" b="1" baseline="-25000" dirty="0" smtClean="0"/>
                <a:t>1</a:t>
              </a:r>
              <a:r>
                <a:rPr lang="en-GB" sz="1400" b="1" dirty="0" smtClean="0"/>
                <a:t> = p</a:t>
              </a:r>
              <a:r>
                <a:rPr lang="en-GB" sz="1400" b="1" baseline="-25000" dirty="0" smtClean="0"/>
                <a:t>1.</a:t>
              </a:r>
              <a:r>
                <a:rPr lang="en-GB" sz="1400" b="1" dirty="0" smtClean="0"/>
                <a:t> = p</a:t>
              </a:r>
              <a:r>
                <a:rPr lang="en-GB" sz="1400" b="1" baseline="-25000" dirty="0" smtClean="0"/>
                <a:t>11</a:t>
              </a:r>
              <a:r>
                <a:rPr lang="en-GB" sz="1400" b="1" dirty="0" smtClean="0"/>
                <a:t> + p</a:t>
              </a:r>
              <a:r>
                <a:rPr lang="en-GB" sz="1400" b="1" baseline="-25000" dirty="0" smtClean="0"/>
                <a:t>12</a:t>
              </a:r>
              <a:endParaRPr lang="en-GB" sz="1400" b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051249" y="2336552"/>
              <a:ext cx="15856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dirty="0" smtClean="0"/>
                <a:t>pA</a:t>
              </a:r>
              <a:r>
                <a:rPr lang="en-GB" sz="1400" b="1" baseline="-25000" dirty="0"/>
                <a:t>2</a:t>
              </a:r>
              <a:r>
                <a:rPr lang="en-GB" sz="1400" b="1" dirty="0" smtClean="0"/>
                <a:t> = p</a:t>
              </a:r>
              <a:r>
                <a:rPr lang="en-GB" sz="1400" b="1" baseline="-25000" dirty="0"/>
                <a:t>2</a:t>
              </a:r>
              <a:r>
                <a:rPr lang="en-GB" sz="1400" b="1" baseline="-25000" dirty="0" smtClean="0"/>
                <a:t>.</a:t>
              </a:r>
              <a:r>
                <a:rPr lang="en-GB" sz="1400" b="1" dirty="0" smtClean="0"/>
                <a:t> = p</a:t>
              </a:r>
              <a:r>
                <a:rPr lang="en-GB" sz="1400" b="1" baseline="-25000" dirty="0"/>
                <a:t>2</a:t>
              </a:r>
              <a:r>
                <a:rPr lang="en-GB" sz="1400" b="1" baseline="-25000" dirty="0" smtClean="0"/>
                <a:t>1</a:t>
              </a:r>
              <a:r>
                <a:rPr lang="en-GB" sz="1400" b="1" dirty="0" smtClean="0"/>
                <a:t> + p</a:t>
              </a:r>
              <a:r>
                <a:rPr lang="en-GB" sz="1400" b="1" baseline="-25000" dirty="0"/>
                <a:t>2</a:t>
              </a:r>
              <a:r>
                <a:rPr lang="en-GB" sz="1400" b="1" baseline="-25000" dirty="0" smtClean="0"/>
                <a:t>2</a:t>
              </a:r>
              <a:endParaRPr lang="en-GB" sz="1400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041126" y="2632896"/>
              <a:ext cx="15776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dirty="0" smtClean="0"/>
                <a:t>pB</a:t>
              </a:r>
              <a:r>
                <a:rPr lang="en-GB" sz="1400" b="1" baseline="-25000" dirty="0" smtClean="0"/>
                <a:t>1</a:t>
              </a:r>
              <a:r>
                <a:rPr lang="en-GB" sz="1400" b="1" dirty="0" smtClean="0"/>
                <a:t> = p</a:t>
              </a:r>
              <a:r>
                <a:rPr lang="en-GB" sz="1400" b="1" baseline="-25000" dirty="0" smtClean="0"/>
                <a:t>.</a:t>
              </a:r>
              <a:r>
                <a:rPr lang="en-GB" sz="1400" b="1" baseline="-25000" dirty="0"/>
                <a:t>1</a:t>
              </a:r>
              <a:r>
                <a:rPr lang="en-GB" sz="1400" b="1" dirty="0" smtClean="0"/>
                <a:t> = p</a:t>
              </a:r>
              <a:r>
                <a:rPr lang="en-GB" sz="1400" b="1" baseline="-25000" dirty="0" smtClean="0"/>
                <a:t>11</a:t>
              </a:r>
              <a:r>
                <a:rPr lang="en-GB" sz="1400" b="1" dirty="0" smtClean="0"/>
                <a:t> + p</a:t>
              </a:r>
              <a:r>
                <a:rPr lang="en-GB" sz="1400" b="1" baseline="-25000" dirty="0" smtClean="0"/>
                <a:t>2</a:t>
              </a:r>
              <a:r>
                <a:rPr lang="en-GB" sz="1400" b="1" baseline="-25000" dirty="0"/>
                <a:t>1</a:t>
              </a:r>
              <a:endParaRPr lang="en-GB" sz="1400" b="1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041126" y="2917067"/>
              <a:ext cx="15776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dirty="0" smtClean="0"/>
                <a:t>pB</a:t>
              </a:r>
              <a:r>
                <a:rPr lang="en-GB" sz="1400" b="1" baseline="-25000" dirty="0"/>
                <a:t>2</a:t>
              </a:r>
              <a:r>
                <a:rPr lang="en-GB" sz="1400" b="1" dirty="0" smtClean="0"/>
                <a:t> = p</a:t>
              </a:r>
              <a:r>
                <a:rPr lang="en-GB" sz="1400" b="1" baseline="-25000" dirty="0" smtClean="0"/>
                <a:t>.2</a:t>
              </a:r>
              <a:r>
                <a:rPr lang="en-GB" sz="1400" b="1" dirty="0" smtClean="0"/>
                <a:t> = p</a:t>
              </a:r>
              <a:r>
                <a:rPr lang="en-GB" sz="1400" b="1" baseline="-25000" dirty="0" smtClean="0"/>
                <a:t>12</a:t>
              </a:r>
              <a:r>
                <a:rPr lang="en-GB" sz="1400" b="1" dirty="0" smtClean="0"/>
                <a:t> + p</a:t>
              </a:r>
              <a:r>
                <a:rPr lang="en-GB" sz="1400" b="1" baseline="-25000" dirty="0"/>
                <a:t>2</a:t>
              </a:r>
              <a:r>
                <a:rPr lang="en-GB" sz="1400" b="1" baseline="-25000" dirty="0" smtClean="0"/>
                <a:t>2</a:t>
              </a:r>
              <a:endParaRPr lang="en-GB" sz="1400" b="1" dirty="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5879083" y="2690155"/>
            <a:ext cx="4116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/>
              <a:t>p</a:t>
            </a:r>
            <a:r>
              <a:rPr lang="en-GB" sz="1600" b="1" baseline="-25000" dirty="0" smtClean="0"/>
              <a:t>12</a:t>
            </a:r>
            <a:r>
              <a:rPr lang="en-GB" sz="1600" b="1" dirty="0" smtClean="0"/>
              <a:t> = pA</a:t>
            </a:r>
            <a:r>
              <a:rPr lang="en-GB" sz="1600" b="1" baseline="-25000" dirty="0" smtClean="0"/>
              <a:t>1</a:t>
            </a:r>
            <a:r>
              <a:rPr lang="en-GB" sz="1600" b="1" dirty="0" smtClean="0"/>
              <a:t>B</a:t>
            </a:r>
            <a:r>
              <a:rPr lang="en-GB" sz="1600" b="1" baseline="-25000" dirty="0"/>
              <a:t>2</a:t>
            </a:r>
            <a:r>
              <a:rPr lang="en-GB" sz="1600" b="1" dirty="0" smtClean="0"/>
              <a:t> = (p</a:t>
            </a:r>
            <a:r>
              <a:rPr lang="en-GB" sz="1600" b="1" baseline="-25000" dirty="0" smtClean="0"/>
              <a:t>11</a:t>
            </a:r>
            <a:r>
              <a:rPr lang="en-GB" sz="1600" b="1" dirty="0" smtClean="0"/>
              <a:t> + p</a:t>
            </a:r>
            <a:r>
              <a:rPr lang="en-GB" sz="1600" b="1" baseline="-25000" dirty="0" smtClean="0"/>
              <a:t>12</a:t>
            </a:r>
            <a:r>
              <a:rPr lang="en-GB" sz="1600" b="1" dirty="0" smtClean="0"/>
              <a:t>)(p</a:t>
            </a:r>
            <a:r>
              <a:rPr lang="en-GB" sz="1600" b="1" baseline="-25000" dirty="0" smtClean="0"/>
              <a:t>12</a:t>
            </a:r>
            <a:r>
              <a:rPr lang="en-GB" sz="1600" b="1" dirty="0" smtClean="0"/>
              <a:t> + p</a:t>
            </a:r>
            <a:r>
              <a:rPr lang="en-GB" sz="1600" b="1" baseline="-25000" dirty="0" smtClean="0"/>
              <a:t>22</a:t>
            </a:r>
            <a:r>
              <a:rPr lang="en-GB" sz="1600" b="1" dirty="0" smtClean="0"/>
              <a:t>) = p</a:t>
            </a:r>
            <a:r>
              <a:rPr lang="en-GB" sz="1600" b="1" baseline="-25000" dirty="0" smtClean="0"/>
              <a:t>1.</a:t>
            </a:r>
            <a:r>
              <a:rPr lang="en-GB" sz="1600" b="1" dirty="0" smtClean="0"/>
              <a:t> p</a:t>
            </a:r>
            <a:r>
              <a:rPr lang="en-GB" sz="1600" b="1" baseline="-25000" dirty="0" smtClean="0"/>
              <a:t>.2</a:t>
            </a:r>
            <a:r>
              <a:rPr lang="en-GB" sz="1600" b="1" dirty="0" smtClean="0"/>
              <a:t> - D </a:t>
            </a:r>
            <a:endParaRPr lang="en-GB" sz="16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5879082" y="3667856"/>
            <a:ext cx="4116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/>
              <a:t>p</a:t>
            </a:r>
            <a:r>
              <a:rPr lang="en-GB" sz="1600" b="1" baseline="-25000" dirty="0"/>
              <a:t>2</a:t>
            </a:r>
            <a:r>
              <a:rPr lang="en-GB" sz="1600" b="1" baseline="-25000" dirty="0" smtClean="0"/>
              <a:t>1</a:t>
            </a:r>
            <a:r>
              <a:rPr lang="en-GB" sz="1600" b="1" dirty="0" smtClean="0"/>
              <a:t> = pA</a:t>
            </a:r>
            <a:r>
              <a:rPr lang="en-GB" sz="1600" b="1" baseline="-25000" dirty="0"/>
              <a:t>2</a:t>
            </a:r>
            <a:r>
              <a:rPr lang="en-GB" sz="1600" b="1" dirty="0" smtClean="0"/>
              <a:t>B</a:t>
            </a:r>
            <a:r>
              <a:rPr lang="en-GB" sz="1600" b="1" baseline="-25000" dirty="0" smtClean="0"/>
              <a:t>1</a:t>
            </a:r>
            <a:r>
              <a:rPr lang="en-GB" sz="1600" b="1" dirty="0" smtClean="0"/>
              <a:t> = (p</a:t>
            </a:r>
            <a:r>
              <a:rPr lang="en-GB" sz="1600" b="1" baseline="-25000" dirty="0"/>
              <a:t>2</a:t>
            </a:r>
            <a:r>
              <a:rPr lang="en-GB" sz="1600" b="1" baseline="-25000" dirty="0" smtClean="0"/>
              <a:t>1</a:t>
            </a:r>
            <a:r>
              <a:rPr lang="en-GB" sz="1600" b="1" dirty="0" smtClean="0"/>
              <a:t> + p</a:t>
            </a:r>
            <a:r>
              <a:rPr lang="en-GB" sz="1600" b="1" baseline="-25000" dirty="0"/>
              <a:t>2</a:t>
            </a:r>
            <a:r>
              <a:rPr lang="en-GB" sz="1600" b="1" baseline="-25000" dirty="0" smtClean="0"/>
              <a:t>2</a:t>
            </a:r>
            <a:r>
              <a:rPr lang="en-GB" sz="1600" b="1" dirty="0" smtClean="0"/>
              <a:t>)(p</a:t>
            </a:r>
            <a:r>
              <a:rPr lang="en-GB" sz="1600" b="1" baseline="-25000" dirty="0" smtClean="0"/>
              <a:t>11</a:t>
            </a:r>
            <a:r>
              <a:rPr lang="en-GB" sz="1600" b="1" dirty="0" smtClean="0"/>
              <a:t> + p</a:t>
            </a:r>
            <a:r>
              <a:rPr lang="en-GB" sz="1600" b="1" baseline="-25000" dirty="0" smtClean="0"/>
              <a:t>21</a:t>
            </a:r>
            <a:r>
              <a:rPr lang="en-GB" sz="1600" b="1" dirty="0" smtClean="0"/>
              <a:t>) = p</a:t>
            </a:r>
            <a:r>
              <a:rPr lang="en-GB" sz="1600" b="1" baseline="-25000" dirty="0" smtClean="0"/>
              <a:t>2.</a:t>
            </a:r>
            <a:r>
              <a:rPr lang="en-GB" sz="1600" b="1" dirty="0" smtClean="0"/>
              <a:t> p</a:t>
            </a:r>
            <a:r>
              <a:rPr lang="en-GB" sz="1600" b="1" baseline="-25000" dirty="0" smtClean="0"/>
              <a:t>.1</a:t>
            </a:r>
            <a:r>
              <a:rPr lang="en-GB" sz="1600" b="1" dirty="0" smtClean="0"/>
              <a:t> - D </a:t>
            </a:r>
            <a:endParaRPr lang="en-GB" sz="16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5876556" y="4734714"/>
            <a:ext cx="40014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/>
              <a:t>p</a:t>
            </a:r>
            <a:r>
              <a:rPr lang="en-GB" sz="1600" b="1" baseline="-25000" dirty="0" smtClean="0"/>
              <a:t>22</a:t>
            </a:r>
            <a:r>
              <a:rPr lang="en-GB" sz="1600" b="1" dirty="0" smtClean="0"/>
              <a:t> = pA</a:t>
            </a:r>
            <a:r>
              <a:rPr lang="en-GB" sz="1600" b="1" baseline="-25000" dirty="0" smtClean="0"/>
              <a:t>2</a:t>
            </a:r>
            <a:r>
              <a:rPr lang="en-GB" sz="1600" b="1" dirty="0" smtClean="0"/>
              <a:t>B</a:t>
            </a:r>
            <a:r>
              <a:rPr lang="en-GB" sz="1600" b="1" baseline="-25000" dirty="0"/>
              <a:t>2</a:t>
            </a:r>
            <a:r>
              <a:rPr lang="en-GB" sz="1600" b="1" dirty="0" smtClean="0"/>
              <a:t> = (p</a:t>
            </a:r>
            <a:r>
              <a:rPr lang="en-GB" sz="1600" b="1" baseline="-25000" dirty="0"/>
              <a:t>2</a:t>
            </a:r>
            <a:r>
              <a:rPr lang="en-GB" sz="1600" b="1" baseline="-25000" dirty="0" smtClean="0"/>
              <a:t>1</a:t>
            </a:r>
            <a:r>
              <a:rPr lang="en-GB" sz="1600" b="1" dirty="0" smtClean="0"/>
              <a:t> + p</a:t>
            </a:r>
            <a:r>
              <a:rPr lang="en-GB" sz="1600" b="1" baseline="-25000" dirty="0"/>
              <a:t>2</a:t>
            </a:r>
            <a:r>
              <a:rPr lang="en-GB" sz="1600" b="1" baseline="-25000" dirty="0" smtClean="0"/>
              <a:t>2</a:t>
            </a:r>
            <a:r>
              <a:rPr lang="en-GB" sz="1600" b="1" dirty="0" smtClean="0"/>
              <a:t>)(p</a:t>
            </a:r>
            <a:r>
              <a:rPr lang="en-GB" sz="1600" b="1" baseline="-25000" dirty="0" smtClean="0"/>
              <a:t>12</a:t>
            </a:r>
            <a:r>
              <a:rPr lang="en-GB" sz="1600" b="1" dirty="0" smtClean="0"/>
              <a:t> + p</a:t>
            </a:r>
            <a:r>
              <a:rPr lang="en-GB" sz="1600" b="1" baseline="-25000" dirty="0" smtClean="0"/>
              <a:t>22</a:t>
            </a:r>
            <a:r>
              <a:rPr lang="en-GB" sz="1600" b="1" dirty="0" smtClean="0"/>
              <a:t>) = p</a:t>
            </a:r>
            <a:r>
              <a:rPr lang="en-GB" sz="1600" b="1" baseline="-25000" dirty="0" smtClean="0"/>
              <a:t>2.</a:t>
            </a:r>
            <a:r>
              <a:rPr lang="en-GB" sz="1600" b="1" dirty="0" smtClean="0"/>
              <a:t> p</a:t>
            </a:r>
            <a:r>
              <a:rPr lang="en-GB" sz="1600" b="1" baseline="-25000" dirty="0" smtClean="0"/>
              <a:t>.2</a:t>
            </a:r>
            <a:r>
              <a:rPr lang="en-GB" sz="1600" b="1" dirty="0" smtClean="0"/>
              <a:t> + D 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4969272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511" name="Group 167"/>
          <p:cNvGraphicFramePr>
            <a:graphicFrameLocks noGrp="1"/>
          </p:cNvGraphicFramePr>
          <p:nvPr>
            <p:extLst/>
          </p:nvPr>
        </p:nvGraphicFramePr>
        <p:xfrm>
          <a:off x="3048000" y="1397000"/>
          <a:ext cx="6096000" cy="4064000"/>
        </p:xfrm>
        <a:graphic>
          <a:graphicData uri="http://schemas.openxmlformats.org/drawingml/2006/table">
            <a:tbl>
              <a:tblPr/>
              <a:tblGrid>
                <a:gridCol w="1524000"/>
                <a:gridCol w="1524000"/>
                <a:gridCol w="1524000"/>
                <a:gridCol w="1524000"/>
              </a:tblGrid>
              <a:tr h="812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Genotype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Frq</a:t>
                      </a:r>
                      <a:endParaRPr kumimoji="0" lang="en-US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Allele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Frq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12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  <a:r>
                        <a:rPr kumimoji="0" lang="en-US" altLang="en-US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  <a:r>
                        <a:rPr kumimoji="0" lang="en-US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  <a:r>
                        <a:rPr kumimoji="0" lang="en-US" altLang="en-US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  <a:endParaRPr kumimoji="0" lang="en-US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</a:t>
                      </a:r>
                      <a:r>
                        <a:rPr kumimoji="0" lang="en-US" altLang="en-US" sz="20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</a:t>
                      </a:r>
                      <a:endParaRPr kumimoji="0" lang="en-US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  <a:r>
                        <a:rPr kumimoji="0" lang="en-US" altLang="en-US" sz="20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  <a:endParaRPr kumimoji="0" lang="en-US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</a:t>
                      </a:r>
                      <a:r>
                        <a:rPr kumimoji="0" lang="en-US" altLang="en-US" sz="20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</a:t>
                      </a:r>
                      <a:r>
                        <a:rPr kumimoji="0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+p</a:t>
                      </a:r>
                      <a:r>
                        <a:rPr kumimoji="0" lang="en-US" altLang="en-US" sz="20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</a:t>
                      </a:r>
                      <a:endParaRPr kumimoji="0" lang="en-US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12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  <a:r>
                        <a:rPr kumimoji="0" lang="en-US" altLang="en-US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  <a:r>
                        <a:rPr kumimoji="0" lang="en-US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  <a:r>
                        <a:rPr kumimoji="0" lang="en-US" altLang="en-US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  <a:endParaRPr kumimoji="0" lang="en-US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</a:t>
                      </a:r>
                      <a:r>
                        <a:rPr kumimoji="0" lang="en-US" altLang="en-US" sz="20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</a:t>
                      </a:r>
                      <a:endParaRPr kumimoji="0" lang="en-US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  <a:r>
                        <a:rPr kumimoji="0" lang="en-US" altLang="en-US" sz="20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  <a:endParaRPr kumimoji="0" lang="en-US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</a:t>
                      </a:r>
                      <a:r>
                        <a:rPr kumimoji="0" lang="en-US" altLang="en-US" sz="20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21</a:t>
                      </a:r>
                      <a:r>
                        <a:rPr kumimoji="0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+p</a:t>
                      </a:r>
                      <a:r>
                        <a:rPr kumimoji="0" lang="en-US" altLang="en-US" sz="20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22</a:t>
                      </a:r>
                      <a:endParaRPr kumimoji="0" lang="en-US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12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  <a:r>
                        <a:rPr kumimoji="0" lang="en-US" altLang="en-US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  <a:r>
                        <a:rPr kumimoji="0" lang="en-US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  <a:r>
                        <a:rPr kumimoji="0" lang="en-US" altLang="en-US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  <a:endParaRPr kumimoji="0" lang="en-US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</a:t>
                      </a:r>
                      <a:r>
                        <a:rPr kumimoji="0" lang="en-US" altLang="en-US" sz="20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21</a:t>
                      </a:r>
                      <a:endParaRPr kumimoji="0" lang="en-US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  <a:r>
                        <a:rPr kumimoji="0" lang="en-US" altLang="en-US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  <a:endParaRPr kumimoji="0" lang="en-US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</a:t>
                      </a:r>
                      <a:r>
                        <a:rPr kumimoji="0" lang="en-US" altLang="en-US" sz="20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</a:t>
                      </a:r>
                      <a:r>
                        <a:rPr kumimoji="0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+p</a:t>
                      </a:r>
                      <a:r>
                        <a:rPr kumimoji="0" lang="en-US" altLang="en-US" sz="20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21</a:t>
                      </a:r>
                      <a:endParaRPr kumimoji="0" lang="en-US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12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  <a:r>
                        <a:rPr kumimoji="0" lang="en-US" altLang="en-US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  <a:r>
                        <a:rPr kumimoji="0" lang="en-US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  <a:r>
                        <a:rPr kumimoji="0" lang="en-US" altLang="en-US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  <a:endParaRPr kumimoji="0" lang="en-US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</a:t>
                      </a:r>
                      <a:r>
                        <a:rPr kumimoji="0" lang="en-US" altLang="en-US" sz="20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22</a:t>
                      </a:r>
                      <a:endParaRPr kumimoji="0" lang="en-US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  <a:r>
                        <a:rPr kumimoji="0" lang="en-US" altLang="en-US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  <a:endParaRPr kumimoji="0" lang="en-US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</a:t>
                      </a:r>
                      <a:r>
                        <a:rPr kumimoji="0" lang="en-US" altLang="en-US" sz="20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</a:t>
                      </a:r>
                      <a:r>
                        <a:rPr kumimoji="0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+p</a:t>
                      </a:r>
                      <a:r>
                        <a:rPr kumimoji="0" lang="en-US" altLang="en-US" sz="20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22</a:t>
                      </a:r>
                      <a:endParaRPr kumimoji="0" lang="en-US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7396" name="Text Box 52"/>
          <p:cNvSpPr txBox="1">
            <a:spLocks noChangeArrowheads="1"/>
          </p:cNvSpPr>
          <p:nvPr/>
        </p:nvSpPr>
        <p:spPr bwMode="auto">
          <a:xfrm>
            <a:off x="2746376" y="177800"/>
            <a:ext cx="649613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600" b="1" dirty="0"/>
              <a:t>Gametes, alleles and frequencies</a:t>
            </a:r>
          </a:p>
          <a:p>
            <a:pPr algn="ctr"/>
            <a:r>
              <a:rPr lang="en-US" altLang="en-US" sz="3600" b="1" dirty="0"/>
              <a:t>in a two-locus, two-allele model</a:t>
            </a:r>
          </a:p>
        </p:txBody>
      </p:sp>
      <p:sp>
        <p:nvSpPr>
          <p:cNvPr id="57473" name="Text Box 129"/>
          <p:cNvSpPr txBox="1">
            <a:spLocks noChangeArrowheads="1"/>
          </p:cNvSpPr>
          <p:nvPr/>
        </p:nvSpPr>
        <p:spPr bwMode="auto">
          <a:xfrm>
            <a:off x="2701926" y="5729289"/>
            <a:ext cx="596118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400" b="1" dirty="0"/>
              <a:t>Hedrick, PW (2000) Genetics of populations. Jones and Bartlett Pubs MA, USA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3044858" y="1378129"/>
            <a:ext cx="612742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44858" y="2143272"/>
            <a:ext cx="612742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044858" y="5461000"/>
            <a:ext cx="612742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49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ext Box 2"/>
          <p:cNvSpPr txBox="1">
            <a:spLocks noChangeArrowheads="1"/>
          </p:cNvSpPr>
          <p:nvPr/>
        </p:nvSpPr>
        <p:spPr bwMode="auto">
          <a:xfrm>
            <a:off x="4452913" y="396679"/>
            <a:ext cx="347466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4000" b="1" dirty="0"/>
              <a:t>Measures of LD</a:t>
            </a:r>
          </a:p>
        </p:txBody>
      </p:sp>
      <p:sp>
        <p:nvSpPr>
          <p:cNvPr id="98307" name="Text Box 3"/>
          <p:cNvSpPr txBox="1">
            <a:spLocks noChangeArrowheads="1"/>
          </p:cNvSpPr>
          <p:nvPr/>
        </p:nvSpPr>
        <p:spPr bwMode="auto">
          <a:xfrm>
            <a:off x="2202674" y="1425077"/>
            <a:ext cx="8363700" cy="4360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3200" b="1" dirty="0" smtClean="0"/>
              <a:t>D is dependent upon allele frequencies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3200" b="1" dirty="0" smtClean="0"/>
              <a:t>We wish to normalize the expression (0 – 1)</a:t>
            </a:r>
          </a:p>
          <a:p>
            <a:pPr algn="l"/>
            <a:r>
              <a:rPr lang="en-US" altLang="en-US" sz="3200" b="1" dirty="0" smtClean="0"/>
              <a:t>D</a:t>
            </a:r>
            <a:r>
              <a:rPr lang="en-US" altLang="en-US" sz="3200" b="1" dirty="0"/>
              <a:t>’ = D/</a:t>
            </a:r>
            <a:r>
              <a:rPr lang="en-US" altLang="en-US" sz="3200" b="1" dirty="0" err="1"/>
              <a:t>D</a:t>
            </a:r>
            <a:r>
              <a:rPr lang="en-US" altLang="en-US" sz="3200" b="1" baseline="-25000" dirty="0" err="1"/>
              <a:t>max</a:t>
            </a:r>
            <a:endParaRPr lang="en-US" altLang="en-US" sz="3200" b="1" baseline="-25000" dirty="0"/>
          </a:p>
          <a:p>
            <a:pPr algn="l"/>
            <a:endParaRPr lang="en-US" altLang="en-US" sz="3200" b="1" baseline="-25000" dirty="0"/>
          </a:p>
          <a:p>
            <a:pPr algn="l"/>
            <a:r>
              <a:rPr lang="en-US" altLang="en-US" sz="3200" b="1" dirty="0" err="1"/>
              <a:t>D</a:t>
            </a:r>
            <a:r>
              <a:rPr lang="en-US" altLang="en-US" sz="3200" b="1" baseline="-25000" dirty="0" err="1"/>
              <a:t>max</a:t>
            </a:r>
            <a:r>
              <a:rPr lang="en-US" altLang="en-US" sz="3200" b="1" dirty="0"/>
              <a:t> = lesser of </a:t>
            </a:r>
            <a:r>
              <a:rPr lang="en-US" altLang="en-US" sz="3200" b="1" dirty="0" smtClean="0"/>
              <a:t>pA</a:t>
            </a:r>
            <a:r>
              <a:rPr lang="en-US" altLang="en-US" sz="3200" b="1" baseline="-25000" dirty="0" smtClean="0"/>
              <a:t>2</a:t>
            </a:r>
            <a:r>
              <a:rPr lang="en-US" altLang="en-US" sz="3200" b="1" dirty="0" smtClean="0"/>
              <a:t>pB</a:t>
            </a:r>
            <a:r>
              <a:rPr lang="en-US" altLang="en-US" sz="3200" b="1" baseline="-25000" dirty="0" smtClean="0"/>
              <a:t>1 </a:t>
            </a:r>
            <a:r>
              <a:rPr lang="en-US" altLang="en-US" sz="3200" b="1" dirty="0"/>
              <a:t>or</a:t>
            </a:r>
            <a:r>
              <a:rPr lang="en-US" altLang="en-US" sz="3200" b="1" baseline="-25000" dirty="0"/>
              <a:t> </a:t>
            </a:r>
            <a:r>
              <a:rPr lang="en-US" altLang="en-US" sz="3200" b="1" dirty="0" smtClean="0"/>
              <a:t>pA</a:t>
            </a:r>
            <a:r>
              <a:rPr lang="en-US" altLang="en-US" sz="3200" b="1" baseline="-25000" dirty="0" smtClean="0"/>
              <a:t>1</a:t>
            </a:r>
            <a:r>
              <a:rPr lang="en-US" altLang="en-US" sz="3200" b="1" dirty="0" smtClean="0"/>
              <a:t>pB</a:t>
            </a:r>
            <a:r>
              <a:rPr lang="en-US" altLang="en-US" sz="3200" b="1" baseline="-25000" dirty="0" smtClean="0"/>
              <a:t>2</a:t>
            </a:r>
            <a:r>
              <a:rPr lang="en-US" altLang="en-US" sz="3200" b="1" dirty="0" smtClean="0"/>
              <a:t> </a:t>
            </a:r>
            <a:r>
              <a:rPr lang="en-US" altLang="en-US" sz="3200" b="1" dirty="0"/>
              <a:t>if D is positive</a:t>
            </a:r>
          </a:p>
          <a:p>
            <a:pPr algn="l"/>
            <a:endParaRPr lang="en-US" altLang="en-US" sz="3200" b="1" dirty="0"/>
          </a:p>
          <a:p>
            <a:pPr algn="l"/>
            <a:r>
              <a:rPr lang="en-US" altLang="en-US" sz="3200" b="1" dirty="0" err="1"/>
              <a:t>D</a:t>
            </a:r>
            <a:r>
              <a:rPr lang="en-US" altLang="en-US" sz="3200" b="1" baseline="-25000" dirty="0" err="1"/>
              <a:t>max</a:t>
            </a:r>
            <a:r>
              <a:rPr lang="en-US" altLang="en-US" sz="3200" b="1" dirty="0"/>
              <a:t> = lesser of </a:t>
            </a:r>
            <a:r>
              <a:rPr lang="en-US" altLang="en-US" sz="3200" b="1" dirty="0" smtClean="0"/>
              <a:t>pA</a:t>
            </a:r>
            <a:r>
              <a:rPr lang="en-US" altLang="en-US" sz="3200" b="1" baseline="-25000" dirty="0" smtClean="0"/>
              <a:t>1</a:t>
            </a:r>
            <a:r>
              <a:rPr lang="en-US" altLang="en-US" sz="3200" b="1" dirty="0" smtClean="0"/>
              <a:t>pB</a:t>
            </a:r>
            <a:r>
              <a:rPr lang="en-US" altLang="en-US" sz="3200" b="1" baseline="-25000" dirty="0" smtClean="0"/>
              <a:t>1</a:t>
            </a:r>
            <a:r>
              <a:rPr lang="en-US" altLang="en-US" sz="3200" b="1" dirty="0" smtClean="0"/>
              <a:t> or pA</a:t>
            </a:r>
            <a:r>
              <a:rPr lang="en-US" altLang="en-US" sz="3200" b="1" baseline="-25000" dirty="0" smtClean="0"/>
              <a:t>2</a:t>
            </a:r>
            <a:r>
              <a:rPr lang="en-US" altLang="en-US" sz="3200" b="1" dirty="0" smtClean="0"/>
              <a:t>pB</a:t>
            </a:r>
            <a:r>
              <a:rPr lang="en-US" altLang="en-US" sz="3200" b="1" baseline="-25000" dirty="0" smtClean="0"/>
              <a:t>2</a:t>
            </a:r>
            <a:r>
              <a:rPr lang="en-US" altLang="en-US" sz="3200" b="1" dirty="0" smtClean="0"/>
              <a:t> </a:t>
            </a:r>
            <a:r>
              <a:rPr lang="en-US" altLang="en-US" sz="3200" b="1" dirty="0"/>
              <a:t>if D is negative</a:t>
            </a:r>
          </a:p>
          <a:p>
            <a:pPr algn="l"/>
            <a:endParaRPr lang="en-US" altLang="en-US" sz="3200" b="1" dirty="0"/>
          </a:p>
          <a:p>
            <a:pPr algn="l"/>
            <a:r>
              <a:rPr lang="en-US" altLang="en-US" sz="3200" b="1" dirty="0" smtClean="0"/>
              <a:t>r</a:t>
            </a:r>
            <a:r>
              <a:rPr lang="en-US" altLang="en-US" sz="3200" b="1" baseline="30000" dirty="0" smtClean="0"/>
              <a:t>2</a:t>
            </a:r>
            <a:r>
              <a:rPr lang="en-US" altLang="en-US" sz="3200" b="1" dirty="0" smtClean="0"/>
              <a:t> </a:t>
            </a:r>
            <a:r>
              <a:rPr lang="en-US" altLang="en-US" sz="3200" b="1" dirty="0"/>
              <a:t>= D</a:t>
            </a:r>
            <a:r>
              <a:rPr lang="en-US" altLang="en-US" sz="3200" b="1" baseline="30000" dirty="0"/>
              <a:t>2</a:t>
            </a:r>
            <a:r>
              <a:rPr lang="en-US" altLang="en-US" sz="3200" b="1" dirty="0"/>
              <a:t>/(</a:t>
            </a:r>
            <a:r>
              <a:rPr lang="en-US" altLang="en-US" sz="3200" b="1" dirty="0" smtClean="0"/>
              <a:t>pA</a:t>
            </a:r>
            <a:r>
              <a:rPr lang="en-US" altLang="en-US" sz="3200" b="1" baseline="-25000" dirty="0" smtClean="0"/>
              <a:t>1</a:t>
            </a:r>
            <a:r>
              <a:rPr lang="en-US" altLang="en-US" sz="3200" b="1" dirty="0" smtClean="0"/>
              <a:t>pB</a:t>
            </a:r>
            <a:r>
              <a:rPr lang="en-US" altLang="en-US" sz="3200" b="1" baseline="-25000" dirty="0" smtClean="0"/>
              <a:t>1</a:t>
            </a:r>
            <a:r>
              <a:rPr lang="en-US" altLang="en-US" sz="3200" b="1" dirty="0" smtClean="0"/>
              <a:t>pA</a:t>
            </a:r>
            <a:r>
              <a:rPr lang="en-US" altLang="en-US" sz="3200" b="1" baseline="-25000" dirty="0" smtClean="0"/>
              <a:t>2</a:t>
            </a:r>
            <a:r>
              <a:rPr lang="en-US" altLang="en-US" sz="3200" b="1" dirty="0" smtClean="0"/>
              <a:t>pB</a:t>
            </a:r>
            <a:r>
              <a:rPr lang="en-US" altLang="en-US" sz="3200" b="1" baseline="-25000" dirty="0" smtClean="0"/>
              <a:t>2</a:t>
            </a:r>
            <a:r>
              <a:rPr lang="en-US" altLang="en-US" sz="32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9233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79172" y="347579"/>
            <a:ext cx="4014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smtClean="0"/>
              <a:t>Linkage disequilibrium</a:t>
            </a:r>
            <a:endParaRPr lang="en-GB" sz="32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2678336" y="1348860"/>
            <a:ext cx="7416103" cy="3179579"/>
            <a:chOff x="2678437" y="1188604"/>
            <a:chExt cx="7416103" cy="3179579"/>
          </a:xfrm>
        </p:grpSpPr>
        <p:grpSp>
          <p:nvGrpSpPr>
            <p:cNvPr id="4" name="Group 3"/>
            <p:cNvGrpSpPr/>
            <p:nvPr/>
          </p:nvGrpSpPr>
          <p:grpSpPr>
            <a:xfrm>
              <a:off x="2678437" y="1188604"/>
              <a:ext cx="7416103" cy="2577171"/>
              <a:chOff x="1819952" y="2554709"/>
              <a:chExt cx="8542859" cy="3870094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1819953" y="3647560"/>
                <a:ext cx="3881363" cy="11312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819954" y="3916230"/>
                <a:ext cx="3881363" cy="11312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819954" y="4186611"/>
                <a:ext cx="3881363" cy="11312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819954" y="4461853"/>
                <a:ext cx="3881363" cy="11312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819955" y="4727374"/>
                <a:ext cx="3881363" cy="11312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819955" y="5015376"/>
                <a:ext cx="3881363" cy="11312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819956" y="5289104"/>
                <a:ext cx="3881363" cy="11312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1819957" y="5570337"/>
                <a:ext cx="3881363" cy="11312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819958" y="5824875"/>
                <a:ext cx="3881363" cy="11312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819958" y="6106106"/>
                <a:ext cx="3881363" cy="11312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1819952" y="3372318"/>
                <a:ext cx="3881363" cy="11312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819952" y="3082877"/>
                <a:ext cx="3881363" cy="11312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2985500" y="2925403"/>
                <a:ext cx="325364" cy="34663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 smtClean="0">
                    <a:solidFill>
                      <a:srgbClr val="FF0000"/>
                    </a:solidFill>
                  </a:rPr>
                  <a:t>A</a:t>
                </a:r>
              </a:p>
              <a:p>
                <a:r>
                  <a:rPr lang="en-GB" sz="1200" dirty="0" smtClean="0">
                    <a:solidFill>
                      <a:srgbClr val="FF0000"/>
                    </a:solidFill>
                  </a:rPr>
                  <a:t>A</a:t>
                </a:r>
              </a:p>
              <a:p>
                <a:r>
                  <a:rPr lang="en-GB" sz="1200" dirty="0" smtClean="0">
                    <a:solidFill>
                      <a:srgbClr val="FF0000"/>
                    </a:solidFill>
                  </a:rPr>
                  <a:t>A</a:t>
                </a:r>
              </a:p>
              <a:p>
                <a:r>
                  <a:rPr lang="en-GB" sz="1200" dirty="0" smtClean="0">
                    <a:solidFill>
                      <a:srgbClr val="FF0000"/>
                    </a:solidFill>
                  </a:rPr>
                  <a:t>A</a:t>
                </a:r>
              </a:p>
              <a:p>
                <a:r>
                  <a:rPr lang="en-GB" sz="1200" dirty="0" smtClean="0">
                    <a:solidFill>
                      <a:srgbClr val="FF0000"/>
                    </a:solidFill>
                  </a:rPr>
                  <a:t>A</a:t>
                </a:r>
              </a:p>
              <a:p>
                <a:r>
                  <a:rPr lang="en-GB" sz="1200" dirty="0" smtClean="0">
                    <a:solidFill>
                      <a:srgbClr val="FF0000"/>
                    </a:solidFill>
                  </a:rPr>
                  <a:t>A</a:t>
                </a:r>
              </a:p>
              <a:p>
                <a:r>
                  <a:rPr lang="en-GB" sz="1200" dirty="0" smtClean="0">
                    <a:solidFill>
                      <a:srgbClr val="0070C0"/>
                    </a:solidFill>
                  </a:rPr>
                  <a:t>G</a:t>
                </a:r>
              </a:p>
              <a:p>
                <a:r>
                  <a:rPr lang="en-GB" sz="1200" dirty="0" smtClean="0">
                    <a:solidFill>
                      <a:srgbClr val="0070C0"/>
                    </a:solidFill>
                  </a:rPr>
                  <a:t>G</a:t>
                </a:r>
              </a:p>
              <a:p>
                <a:r>
                  <a:rPr lang="en-GB" sz="1200" dirty="0" smtClean="0">
                    <a:solidFill>
                      <a:srgbClr val="0070C0"/>
                    </a:solidFill>
                  </a:rPr>
                  <a:t>G</a:t>
                </a:r>
              </a:p>
              <a:p>
                <a:r>
                  <a:rPr lang="en-GB" sz="1200" dirty="0" smtClean="0">
                    <a:solidFill>
                      <a:srgbClr val="0070C0"/>
                    </a:solidFill>
                  </a:rPr>
                  <a:t>G</a:t>
                </a:r>
              </a:p>
              <a:p>
                <a:r>
                  <a:rPr lang="en-GB" sz="1200" dirty="0" smtClean="0">
                    <a:solidFill>
                      <a:srgbClr val="0070C0"/>
                    </a:solidFill>
                  </a:rPr>
                  <a:t>G</a:t>
                </a:r>
              </a:p>
              <a:p>
                <a:r>
                  <a:rPr lang="en-GB" sz="1200" dirty="0">
                    <a:solidFill>
                      <a:srgbClr val="0070C0"/>
                    </a:solidFill>
                  </a:rPr>
                  <a:t>G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4180647" y="2925403"/>
                <a:ext cx="306898" cy="34663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>
                    <a:solidFill>
                      <a:srgbClr val="FFC000"/>
                    </a:solidFill>
                  </a:rPr>
                  <a:t>C</a:t>
                </a:r>
                <a:endParaRPr lang="en-GB" sz="1200" dirty="0" smtClean="0">
                  <a:solidFill>
                    <a:srgbClr val="FFC000"/>
                  </a:solidFill>
                </a:endParaRPr>
              </a:p>
              <a:p>
                <a:r>
                  <a:rPr lang="en-GB" sz="1200" dirty="0">
                    <a:solidFill>
                      <a:srgbClr val="FFC000"/>
                    </a:solidFill>
                  </a:rPr>
                  <a:t>C</a:t>
                </a:r>
                <a:endParaRPr lang="en-GB" sz="1200" dirty="0" smtClean="0">
                  <a:solidFill>
                    <a:srgbClr val="FFC000"/>
                  </a:solidFill>
                </a:endParaRPr>
              </a:p>
              <a:p>
                <a:r>
                  <a:rPr lang="en-GB" sz="1200" dirty="0">
                    <a:solidFill>
                      <a:srgbClr val="FFC000"/>
                    </a:solidFill>
                  </a:rPr>
                  <a:t>C</a:t>
                </a:r>
                <a:endParaRPr lang="en-GB" sz="1200" dirty="0" smtClean="0">
                  <a:solidFill>
                    <a:srgbClr val="FFC000"/>
                  </a:solidFill>
                </a:endParaRPr>
              </a:p>
              <a:p>
                <a:r>
                  <a:rPr lang="en-GB" sz="1200" dirty="0">
                    <a:solidFill>
                      <a:srgbClr val="FFC000"/>
                    </a:solidFill>
                  </a:rPr>
                  <a:t>C</a:t>
                </a:r>
                <a:endParaRPr lang="en-GB" sz="1200" dirty="0" smtClean="0">
                  <a:solidFill>
                    <a:srgbClr val="FFC000"/>
                  </a:solidFill>
                </a:endParaRPr>
              </a:p>
              <a:p>
                <a:r>
                  <a:rPr lang="en-GB" sz="1200" dirty="0">
                    <a:solidFill>
                      <a:srgbClr val="FFC000"/>
                    </a:solidFill>
                  </a:rPr>
                  <a:t>C</a:t>
                </a:r>
                <a:endParaRPr lang="en-GB" sz="1200" dirty="0" smtClean="0">
                  <a:solidFill>
                    <a:srgbClr val="FFC000"/>
                  </a:solidFill>
                </a:endParaRPr>
              </a:p>
              <a:p>
                <a:r>
                  <a:rPr lang="en-GB" sz="1200" dirty="0">
                    <a:solidFill>
                      <a:srgbClr val="FFC000"/>
                    </a:solidFill>
                  </a:rPr>
                  <a:t>C</a:t>
                </a:r>
                <a:endParaRPr lang="en-GB" sz="1200" dirty="0" smtClean="0">
                  <a:solidFill>
                    <a:srgbClr val="FFC000"/>
                  </a:solidFill>
                </a:endParaRPr>
              </a:p>
              <a:p>
                <a:r>
                  <a:rPr lang="en-GB" sz="1200" dirty="0">
                    <a:solidFill>
                      <a:srgbClr val="00B050"/>
                    </a:solidFill>
                  </a:rPr>
                  <a:t>T</a:t>
                </a:r>
                <a:endParaRPr lang="en-GB" sz="1200" dirty="0" smtClean="0">
                  <a:solidFill>
                    <a:srgbClr val="00B050"/>
                  </a:solidFill>
                </a:endParaRPr>
              </a:p>
              <a:p>
                <a:r>
                  <a:rPr lang="en-GB" sz="1200" dirty="0">
                    <a:solidFill>
                      <a:srgbClr val="00B050"/>
                    </a:solidFill>
                  </a:rPr>
                  <a:t>T</a:t>
                </a:r>
                <a:endParaRPr lang="en-GB" sz="1200" dirty="0" smtClean="0">
                  <a:solidFill>
                    <a:srgbClr val="00B050"/>
                  </a:solidFill>
                </a:endParaRPr>
              </a:p>
              <a:p>
                <a:r>
                  <a:rPr lang="en-GB" sz="1200" dirty="0">
                    <a:solidFill>
                      <a:srgbClr val="00B050"/>
                    </a:solidFill>
                  </a:rPr>
                  <a:t>T</a:t>
                </a:r>
                <a:endParaRPr lang="en-GB" sz="1200" dirty="0" smtClean="0">
                  <a:solidFill>
                    <a:srgbClr val="00B050"/>
                  </a:solidFill>
                </a:endParaRPr>
              </a:p>
              <a:p>
                <a:r>
                  <a:rPr lang="en-GB" sz="1200" dirty="0">
                    <a:solidFill>
                      <a:srgbClr val="00B050"/>
                    </a:solidFill>
                  </a:rPr>
                  <a:t>T</a:t>
                </a:r>
                <a:endParaRPr lang="en-GB" sz="1200" dirty="0" smtClean="0">
                  <a:solidFill>
                    <a:srgbClr val="00B050"/>
                  </a:solidFill>
                </a:endParaRPr>
              </a:p>
              <a:p>
                <a:r>
                  <a:rPr lang="en-GB" sz="1200" dirty="0">
                    <a:solidFill>
                      <a:srgbClr val="00B050"/>
                    </a:solidFill>
                  </a:rPr>
                  <a:t>T</a:t>
                </a:r>
                <a:endParaRPr lang="en-GB" sz="1200" dirty="0" smtClean="0">
                  <a:solidFill>
                    <a:srgbClr val="00B050"/>
                  </a:solidFill>
                </a:endParaRPr>
              </a:p>
              <a:p>
                <a:r>
                  <a:rPr lang="en-GB" sz="1200" dirty="0" smtClean="0">
                    <a:solidFill>
                      <a:srgbClr val="00B050"/>
                    </a:solidFill>
                  </a:rPr>
                  <a:t>T</a:t>
                </a:r>
                <a:endParaRPr lang="en-GB" sz="12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6462764" y="3091993"/>
                <a:ext cx="3881363" cy="11312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6471370" y="3357073"/>
                <a:ext cx="3881363" cy="11312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6471371" y="3640860"/>
                <a:ext cx="3881363" cy="11312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6462765" y="3906568"/>
                <a:ext cx="3881363" cy="11312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6473265" y="4183578"/>
                <a:ext cx="3881363" cy="11312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6473266" y="4466088"/>
                <a:ext cx="3881363" cy="11312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6481445" y="4731589"/>
                <a:ext cx="3881363" cy="11312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6481445" y="5015376"/>
                <a:ext cx="3881363" cy="11312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6481446" y="5289104"/>
                <a:ext cx="3881363" cy="11312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6481447" y="5570337"/>
                <a:ext cx="3881363" cy="11312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6481448" y="5854124"/>
                <a:ext cx="3881363" cy="11312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6481448" y="6106105"/>
                <a:ext cx="3881363" cy="11312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7729321" y="2958429"/>
                <a:ext cx="325364" cy="34663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 smtClean="0">
                    <a:solidFill>
                      <a:srgbClr val="FF0000"/>
                    </a:solidFill>
                  </a:rPr>
                  <a:t>A</a:t>
                </a:r>
              </a:p>
              <a:p>
                <a:r>
                  <a:rPr lang="en-GB" sz="1200" dirty="0" smtClean="0">
                    <a:solidFill>
                      <a:srgbClr val="FF0000"/>
                    </a:solidFill>
                  </a:rPr>
                  <a:t>A</a:t>
                </a:r>
              </a:p>
              <a:p>
                <a:r>
                  <a:rPr lang="en-GB" sz="1200" dirty="0" smtClean="0">
                    <a:solidFill>
                      <a:srgbClr val="FF0000"/>
                    </a:solidFill>
                  </a:rPr>
                  <a:t>A</a:t>
                </a:r>
              </a:p>
              <a:p>
                <a:r>
                  <a:rPr lang="en-GB" sz="1200" dirty="0" smtClean="0">
                    <a:solidFill>
                      <a:srgbClr val="FF0000"/>
                    </a:solidFill>
                  </a:rPr>
                  <a:t>A</a:t>
                </a:r>
              </a:p>
              <a:p>
                <a:r>
                  <a:rPr lang="en-GB" sz="1200" dirty="0" smtClean="0">
                    <a:solidFill>
                      <a:srgbClr val="FF0000"/>
                    </a:solidFill>
                  </a:rPr>
                  <a:t>A</a:t>
                </a:r>
              </a:p>
              <a:p>
                <a:r>
                  <a:rPr lang="en-GB" sz="1200" dirty="0" smtClean="0">
                    <a:solidFill>
                      <a:srgbClr val="FF0000"/>
                    </a:solidFill>
                  </a:rPr>
                  <a:t>A</a:t>
                </a:r>
              </a:p>
              <a:p>
                <a:r>
                  <a:rPr lang="en-GB" sz="1200" dirty="0" smtClean="0">
                    <a:solidFill>
                      <a:srgbClr val="0070C0"/>
                    </a:solidFill>
                  </a:rPr>
                  <a:t>G</a:t>
                </a:r>
              </a:p>
              <a:p>
                <a:r>
                  <a:rPr lang="en-GB" sz="1200" dirty="0" smtClean="0">
                    <a:solidFill>
                      <a:srgbClr val="0070C0"/>
                    </a:solidFill>
                  </a:rPr>
                  <a:t>G</a:t>
                </a:r>
              </a:p>
              <a:p>
                <a:r>
                  <a:rPr lang="en-GB" sz="1200" dirty="0" smtClean="0">
                    <a:solidFill>
                      <a:srgbClr val="0070C0"/>
                    </a:solidFill>
                  </a:rPr>
                  <a:t>G</a:t>
                </a:r>
              </a:p>
              <a:p>
                <a:r>
                  <a:rPr lang="en-GB" sz="1200" dirty="0" smtClean="0">
                    <a:solidFill>
                      <a:srgbClr val="0070C0"/>
                    </a:solidFill>
                  </a:rPr>
                  <a:t>G</a:t>
                </a:r>
              </a:p>
              <a:p>
                <a:r>
                  <a:rPr lang="en-GB" sz="1200" dirty="0" smtClean="0">
                    <a:solidFill>
                      <a:srgbClr val="0070C0"/>
                    </a:solidFill>
                  </a:rPr>
                  <a:t>G</a:t>
                </a:r>
              </a:p>
              <a:p>
                <a:r>
                  <a:rPr lang="en-GB" sz="1200" dirty="0">
                    <a:solidFill>
                      <a:srgbClr val="0070C0"/>
                    </a:solidFill>
                  </a:rPr>
                  <a:t>G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8902025" y="2953716"/>
                <a:ext cx="306898" cy="34663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>
                    <a:solidFill>
                      <a:srgbClr val="00B050"/>
                    </a:solidFill>
                  </a:rPr>
                  <a:t>T</a:t>
                </a:r>
                <a:endParaRPr lang="en-GB" sz="1200" dirty="0" smtClean="0">
                  <a:solidFill>
                    <a:srgbClr val="00B050"/>
                  </a:solidFill>
                </a:endParaRPr>
              </a:p>
              <a:p>
                <a:r>
                  <a:rPr lang="en-GB" sz="1200" dirty="0">
                    <a:solidFill>
                      <a:srgbClr val="00B050"/>
                    </a:solidFill>
                  </a:rPr>
                  <a:t>T</a:t>
                </a:r>
                <a:endParaRPr lang="en-GB" sz="1200" dirty="0" smtClean="0">
                  <a:solidFill>
                    <a:srgbClr val="00B050"/>
                  </a:solidFill>
                </a:endParaRPr>
              </a:p>
              <a:p>
                <a:r>
                  <a:rPr lang="en-GB" sz="1200" dirty="0">
                    <a:solidFill>
                      <a:srgbClr val="00B050"/>
                    </a:solidFill>
                  </a:rPr>
                  <a:t>T</a:t>
                </a:r>
                <a:endParaRPr lang="en-GB" sz="1200" dirty="0" smtClean="0">
                  <a:solidFill>
                    <a:srgbClr val="00B050"/>
                  </a:solidFill>
                </a:endParaRPr>
              </a:p>
              <a:p>
                <a:r>
                  <a:rPr lang="en-GB" sz="1200" dirty="0">
                    <a:solidFill>
                      <a:srgbClr val="FFC000"/>
                    </a:solidFill>
                  </a:rPr>
                  <a:t>C</a:t>
                </a:r>
                <a:endParaRPr lang="en-GB" sz="1200" dirty="0" smtClean="0">
                  <a:solidFill>
                    <a:srgbClr val="FFC000"/>
                  </a:solidFill>
                </a:endParaRPr>
              </a:p>
              <a:p>
                <a:r>
                  <a:rPr lang="en-GB" sz="1200" dirty="0">
                    <a:solidFill>
                      <a:srgbClr val="FFC000"/>
                    </a:solidFill>
                  </a:rPr>
                  <a:t>C</a:t>
                </a:r>
                <a:endParaRPr lang="en-GB" sz="1200" dirty="0" smtClean="0">
                  <a:solidFill>
                    <a:srgbClr val="FFC000"/>
                  </a:solidFill>
                </a:endParaRPr>
              </a:p>
              <a:p>
                <a:r>
                  <a:rPr lang="en-GB" sz="1200" dirty="0">
                    <a:solidFill>
                      <a:srgbClr val="FFC000"/>
                    </a:solidFill>
                  </a:rPr>
                  <a:t>C</a:t>
                </a:r>
                <a:endParaRPr lang="en-GB" sz="1200" dirty="0" smtClean="0">
                  <a:solidFill>
                    <a:srgbClr val="FFC000"/>
                  </a:solidFill>
                </a:endParaRPr>
              </a:p>
              <a:p>
                <a:r>
                  <a:rPr lang="en-GB" sz="1200" dirty="0">
                    <a:solidFill>
                      <a:srgbClr val="00B050"/>
                    </a:solidFill>
                  </a:rPr>
                  <a:t>T</a:t>
                </a:r>
                <a:endParaRPr lang="en-GB" sz="1200" dirty="0" smtClean="0">
                  <a:solidFill>
                    <a:srgbClr val="00B050"/>
                  </a:solidFill>
                </a:endParaRPr>
              </a:p>
              <a:p>
                <a:r>
                  <a:rPr lang="en-GB" sz="1200" dirty="0">
                    <a:solidFill>
                      <a:srgbClr val="00B050"/>
                    </a:solidFill>
                  </a:rPr>
                  <a:t>T</a:t>
                </a:r>
                <a:endParaRPr lang="en-GB" sz="1200" dirty="0" smtClean="0">
                  <a:solidFill>
                    <a:srgbClr val="00B050"/>
                  </a:solidFill>
                </a:endParaRPr>
              </a:p>
              <a:p>
                <a:r>
                  <a:rPr lang="en-GB" sz="1200" dirty="0">
                    <a:solidFill>
                      <a:srgbClr val="00B050"/>
                    </a:solidFill>
                  </a:rPr>
                  <a:t>T</a:t>
                </a:r>
                <a:endParaRPr lang="en-GB" sz="1200" dirty="0" smtClean="0">
                  <a:solidFill>
                    <a:srgbClr val="00B050"/>
                  </a:solidFill>
                </a:endParaRPr>
              </a:p>
              <a:p>
                <a:r>
                  <a:rPr lang="en-GB" sz="1200" dirty="0">
                    <a:solidFill>
                      <a:srgbClr val="FFC000"/>
                    </a:solidFill>
                  </a:rPr>
                  <a:t>C</a:t>
                </a:r>
                <a:endParaRPr lang="en-GB" sz="1200" dirty="0" smtClean="0">
                  <a:solidFill>
                    <a:srgbClr val="FFC000"/>
                  </a:solidFill>
                </a:endParaRPr>
              </a:p>
              <a:p>
                <a:r>
                  <a:rPr lang="en-GB" sz="1200" dirty="0">
                    <a:solidFill>
                      <a:srgbClr val="FFC000"/>
                    </a:solidFill>
                  </a:rPr>
                  <a:t>C</a:t>
                </a:r>
                <a:endParaRPr lang="en-GB" sz="1200" dirty="0" smtClean="0">
                  <a:solidFill>
                    <a:srgbClr val="FFC000"/>
                  </a:solidFill>
                </a:endParaRPr>
              </a:p>
              <a:p>
                <a:r>
                  <a:rPr lang="en-GB" sz="1200" dirty="0" smtClean="0">
                    <a:solidFill>
                      <a:srgbClr val="FFC000"/>
                    </a:solidFill>
                  </a:rPr>
                  <a:t>C</a:t>
                </a:r>
                <a:endParaRPr lang="en-GB" sz="1200" dirty="0">
                  <a:solidFill>
                    <a:srgbClr val="FFC000"/>
                  </a:solidFill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2620996" y="2554709"/>
                <a:ext cx="2324958" cy="462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b="1" dirty="0" smtClean="0"/>
                  <a:t>Complete disequilibrium</a:t>
                </a:r>
                <a:endParaRPr lang="en-GB" sz="1400" b="1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7405213" y="2557098"/>
                <a:ext cx="2079367" cy="462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b="1" dirty="0" smtClean="0"/>
                  <a:t>Complete equilibrium</a:t>
                </a:r>
                <a:endParaRPr lang="en-GB" sz="1400" b="1" dirty="0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 rot="16200000">
              <a:off x="3436134" y="3808874"/>
              <a:ext cx="7393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 smtClean="0"/>
                <a:t>Locus A</a:t>
              </a:r>
              <a:endParaRPr lang="en-GB" sz="1400" dirty="0"/>
            </a:p>
          </p:txBody>
        </p:sp>
        <p:sp>
          <p:nvSpPr>
            <p:cNvPr id="37" name="TextBox 36"/>
            <p:cNvSpPr txBox="1"/>
            <p:nvPr/>
          </p:nvSpPr>
          <p:spPr>
            <a:xfrm rot="16200000">
              <a:off x="4473854" y="3804451"/>
              <a:ext cx="7328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 smtClean="0"/>
                <a:t>Locus B</a:t>
              </a:r>
              <a:endParaRPr lang="en-GB" sz="1400" dirty="0"/>
            </a:p>
          </p:txBody>
        </p:sp>
        <p:sp>
          <p:nvSpPr>
            <p:cNvPr id="38" name="TextBox 37"/>
            <p:cNvSpPr txBox="1"/>
            <p:nvPr/>
          </p:nvSpPr>
          <p:spPr>
            <a:xfrm rot="16200000">
              <a:off x="7543718" y="3844642"/>
              <a:ext cx="7393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 smtClean="0"/>
                <a:t>Locus A</a:t>
              </a:r>
              <a:endParaRPr lang="en-GB" sz="1400" dirty="0"/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8593187" y="3841436"/>
              <a:ext cx="7328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 smtClean="0"/>
                <a:t>Locus B</a:t>
              </a:r>
              <a:endParaRPr lang="en-GB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827486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8126" t="18133" r="58136" b="623"/>
          <a:stretch/>
        </p:blipFill>
        <p:spPr>
          <a:xfrm>
            <a:off x="2703596" y="1925765"/>
            <a:ext cx="6843860" cy="46352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18310" y="754144"/>
            <a:ext cx="4014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 smtClean="0"/>
              <a:t>Linkage disequilibrium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60113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9107" t="18957" r="9630" b="4707"/>
          <a:stretch/>
        </p:blipFill>
        <p:spPr>
          <a:xfrm>
            <a:off x="2733775" y="2008892"/>
            <a:ext cx="6608187" cy="45380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18310" y="754144"/>
            <a:ext cx="4014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 smtClean="0"/>
              <a:t>Linkage disequilibrium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599495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2"/>
          <p:cNvSpPr txBox="1">
            <a:spLocks noChangeArrowheads="1"/>
          </p:cNvSpPr>
          <p:nvPr/>
        </p:nvSpPr>
        <p:spPr bwMode="auto">
          <a:xfrm>
            <a:off x="2313986" y="441750"/>
            <a:ext cx="725128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 b="1" dirty="0"/>
              <a:t>Linkage disequilibrium or association</a:t>
            </a:r>
          </a:p>
          <a:p>
            <a:pPr algn="ctr"/>
            <a:r>
              <a:rPr lang="en-US" altLang="en-US" sz="3200" b="1" dirty="0"/>
              <a:t>mapping is a complementary approach to</a:t>
            </a:r>
          </a:p>
          <a:p>
            <a:pPr algn="ctr"/>
            <a:r>
              <a:rPr lang="en-US" altLang="en-US" sz="3200" b="1" dirty="0"/>
              <a:t>linkage mapping</a:t>
            </a:r>
          </a:p>
        </p:txBody>
      </p:sp>
      <p:sp>
        <p:nvSpPr>
          <p:cNvPr id="56323" name="Text Box 3"/>
          <p:cNvSpPr txBox="1">
            <a:spLocks noChangeArrowheads="1"/>
          </p:cNvSpPr>
          <p:nvPr/>
        </p:nvSpPr>
        <p:spPr bwMode="auto">
          <a:xfrm>
            <a:off x="1918365" y="2867794"/>
            <a:ext cx="8042523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sz="2400" b="1" dirty="0"/>
              <a:t>Attempts to do the same as linkage mapping but without </a:t>
            </a:r>
          </a:p>
          <a:p>
            <a:pPr algn="l"/>
            <a:r>
              <a:rPr lang="en-US" altLang="en-US" sz="2400" b="1" dirty="0" smtClean="0"/>
              <a:t>     the </a:t>
            </a:r>
            <a:r>
              <a:rPr lang="en-US" altLang="en-US" sz="2400" b="1" dirty="0"/>
              <a:t>pedigree </a:t>
            </a:r>
            <a:r>
              <a:rPr lang="en-US" altLang="en-US" sz="2400" b="1" dirty="0" smtClean="0"/>
              <a:t>information. It uses a population of unrelated</a:t>
            </a:r>
          </a:p>
          <a:p>
            <a:pPr algn="l"/>
            <a:r>
              <a:rPr lang="en-US" altLang="en-US" sz="2400" b="1" dirty="0"/>
              <a:t> </a:t>
            </a:r>
            <a:r>
              <a:rPr lang="en-US" altLang="en-US" sz="2400" b="1" dirty="0" smtClean="0"/>
              <a:t>    individuals</a:t>
            </a:r>
            <a:endParaRPr lang="en-US" altLang="en-US" sz="24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en-US" sz="2400" b="1" dirty="0"/>
          </a:p>
          <a:p>
            <a:pPr algn="l"/>
            <a:r>
              <a:rPr lang="en-US" altLang="en-US" sz="2400" b="1" dirty="0" smtClean="0"/>
              <a:t> </a:t>
            </a:r>
            <a:endParaRPr lang="en-US" altLang="en-US" sz="24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sz="2400" b="1" dirty="0" smtClean="0"/>
              <a:t>Assumes </a:t>
            </a:r>
            <a:r>
              <a:rPr lang="en-US" altLang="en-US" sz="2400" b="1" dirty="0"/>
              <a:t>that associations between a marker allele</a:t>
            </a:r>
          </a:p>
          <a:p>
            <a:pPr algn="l"/>
            <a:r>
              <a:rPr lang="en-US" altLang="en-US" sz="2400" b="1" dirty="0" smtClean="0"/>
              <a:t>     </a:t>
            </a:r>
            <a:r>
              <a:rPr lang="en-US" altLang="en-US" sz="2400" b="1" dirty="0"/>
              <a:t>and phenotypes are due to linkage rather than chance</a:t>
            </a:r>
            <a:r>
              <a:rPr lang="en-US" altLang="en-US" sz="24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3592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000" y="1356417"/>
            <a:ext cx="8200000" cy="52952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00816" y="3623200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 smtClean="0"/>
              <a:t>3 x SD</a:t>
            </a:r>
            <a:endParaRPr lang="en-GB" sz="1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003877" y="358219"/>
            <a:ext cx="67523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 smtClean="0"/>
              <a:t>Quantitative trait</a:t>
            </a:r>
          </a:p>
          <a:p>
            <a:pPr algn="ctr"/>
            <a:r>
              <a:rPr lang="en-GB" sz="3200" b="1" dirty="0" smtClean="0"/>
              <a:t>(Yield, Height, Digestibility of biomass)</a:t>
            </a:r>
            <a:endParaRPr lang="en-GB" sz="3200" b="1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278252" y="3890918"/>
            <a:ext cx="294116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80767" y="2658359"/>
                <a:ext cx="1584601" cy="5034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</a:t>
                </a:r>
                <a:r>
                  <a:rPr lang="en-GB" dirty="0" smtClean="0"/>
                  <a:t> =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bar>
                  </m:oMath>
                </a14:m>
                <a:r>
                  <a:rPr lang="en-GB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nary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67" y="2658359"/>
                <a:ext cx="1584601" cy="503471"/>
              </a:xfrm>
              <a:prstGeom prst="rect">
                <a:avLst/>
              </a:prstGeom>
              <a:blipFill rotWithShape="0">
                <a:blip r:embed="rId3"/>
                <a:stretch>
                  <a:fillRect l="-3462" t="-63855" r="-24615" b="-566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63574" y="3752115"/>
                <a:ext cx="1133387" cy="587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bar>
                                    <m:barPr>
                                      <m:pos m:val="top"/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ba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574" y="3752115"/>
                <a:ext cx="1133387" cy="58740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43416" y="3915062"/>
            <a:ext cx="7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GB" dirty="0" smtClean="0"/>
              <a:t> =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80767" y="5052767"/>
                <a:ext cx="1283941" cy="395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SD</a:t>
                </a:r>
                <a:r>
                  <a:rPr lang="en-GB" dirty="0" smtClean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𝑉𝐴𝑅</m:t>
                        </m:r>
                      </m:e>
                    </m:ra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67" y="5052767"/>
                <a:ext cx="1283941" cy="395429"/>
              </a:xfrm>
              <a:prstGeom prst="rect">
                <a:avLst/>
              </a:prstGeom>
              <a:blipFill rotWithShape="0">
                <a:blip r:embed="rId5"/>
                <a:stretch>
                  <a:fillRect l="-4286" t="-3077" b="-246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88543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63903" y="449392"/>
            <a:ext cx="6096000" cy="59400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sz="2800" b="1" dirty="0" smtClean="0">
                <a:solidFill>
                  <a:srgbClr val="000000"/>
                </a:solidFill>
              </a:rPr>
              <a:t>Association mapping</a:t>
            </a:r>
            <a:endParaRPr lang="en-GB" sz="2800" b="1" i="0" u="none" strike="noStrike" baseline="0" dirty="0" smtClean="0">
              <a:solidFill>
                <a:srgbClr val="000000"/>
              </a:solidFill>
            </a:endParaRPr>
          </a:p>
          <a:p>
            <a:endParaRPr lang="en-GB" sz="2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GB" b="1" i="0" u="none" strike="noStrike" baseline="0" dirty="0" smtClean="0">
                <a:solidFill>
                  <a:srgbClr val="000000"/>
                </a:solidFill>
              </a:rPr>
              <a:t>Single-Nucleotide Polymorphism (SNP)</a:t>
            </a:r>
            <a:endParaRPr lang="en-GB" b="0" i="0" u="none" strike="noStrike" baseline="0" dirty="0" smtClean="0">
              <a:solidFill>
                <a:srgbClr val="000000"/>
              </a:solidFill>
            </a:endParaRPr>
          </a:p>
          <a:p>
            <a:endParaRPr lang="en-GB" b="0" i="0" u="none" strike="noStrike" baseline="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GB" sz="2400" b="0" i="0" u="none" strike="noStrik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Plant 1…TGAACCTA</a:t>
            </a:r>
            <a:r>
              <a:rPr lang="en-GB" sz="2400" b="1" i="0" u="none" strike="noStrike" baseline="0" dirty="0" smtClean="0">
                <a:solidFill>
                  <a:srgbClr val="00B050"/>
                </a:solidFill>
                <a:latin typeface="Arial" panose="020B0604020202020204" pitchFamily="34" charset="0"/>
              </a:rPr>
              <a:t>A</a:t>
            </a:r>
            <a:r>
              <a:rPr lang="en-GB" sz="2400" b="0" i="0" u="none" strike="noStrik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GTATGTCCG…</a:t>
            </a:r>
          </a:p>
          <a:p>
            <a:endParaRPr lang="en-GB" sz="2400" b="0" i="0" u="none" strike="noStrike" baseline="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GB" sz="2400" b="0" i="0" u="none" strike="noStrik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Plant 2…TGAACCTA</a:t>
            </a:r>
            <a:r>
              <a:rPr lang="en-GB" sz="2400" b="1" i="0" u="none" strike="noStrike" baseline="0" dirty="0" smtClean="0">
                <a:solidFill>
                  <a:srgbClr val="00B050"/>
                </a:solidFill>
                <a:latin typeface="Arial" panose="020B0604020202020204" pitchFamily="34" charset="0"/>
              </a:rPr>
              <a:t>A</a:t>
            </a:r>
            <a:r>
              <a:rPr lang="en-GB" sz="2400" b="0" i="0" u="none" strike="noStrik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GTATGTCCG…</a:t>
            </a:r>
          </a:p>
          <a:p>
            <a:endParaRPr lang="en-GB" sz="2400" b="0" i="0" u="none" strike="noStrike" baseline="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GB" sz="2400" b="0" i="0" u="none" strike="noStrik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Plant 3…TGAACCTA</a:t>
            </a:r>
            <a:r>
              <a:rPr lang="en-GB" sz="2400" b="1" i="0" u="none" strike="noStrike" baseline="0" dirty="0" smtClean="0">
                <a:solidFill>
                  <a:srgbClr val="00B050"/>
                </a:solidFill>
                <a:latin typeface="Arial" panose="020B0604020202020204" pitchFamily="34" charset="0"/>
              </a:rPr>
              <a:t>A</a:t>
            </a:r>
            <a:r>
              <a:rPr lang="en-GB" sz="2400" b="0" i="0" u="none" strike="noStrik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GTATGTCCG…</a:t>
            </a:r>
          </a:p>
          <a:p>
            <a:endParaRPr lang="en-GB" sz="2400" b="0" i="0" u="none" strike="noStrike" baseline="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GB" sz="2400" b="0" i="0" u="none" strike="noStrike" baseline="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GB" sz="2400" b="0" i="0" u="none" strike="noStrik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Plant 4…TGAACCTA</a:t>
            </a:r>
            <a:r>
              <a:rPr lang="en-GB" sz="2400" b="1" i="0" u="none" strike="noStrike" baseline="0" dirty="0" smtClean="0">
                <a:solidFill>
                  <a:srgbClr val="FF0000"/>
                </a:solidFill>
                <a:latin typeface="Arial" panose="020B0604020202020204" pitchFamily="34" charset="0"/>
              </a:rPr>
              <a:t>G</a:t>
            </a:r>
            <a:r>
              <a:rPr lang="en-GB" sz="2400" b="0" i="0" u="none" strike="noStrik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GTATGTCCG…</a:t>
            </a:r>
          </a:p>
          <a:p>
            <a:endParaRPr lang="en-GB" sz="2400" b="0" i="0" u="none" strike="noStrike" baseline="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GB" sz="2400" b="0" i="0" u="none" strike="noStrik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Plant 5…TGAACCTA</a:t>
            </a:r>
            <a:r>
              <a:rPr lang="en-GB" sz="2400" b="1" i="0" u="none" strike="noStrike" baseline="0" dirty="0" smtClean="0">
                <a:solidFill>
                  <a:srgbClr val="FF0000"/>
                </a:solidFill>
                <a:latin typeface="Arial" panose="020B0604020202020204" pitchFamily="34" charset="0"/>
              </a:rPr>
              <a:t>G</a:t>
            </a:r>
            <a:r>
              <a:rPr lang="en-GB" sz="2400" b="0" i="0" u="none" strike="noStrik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GTATGTCCG…</a:t>
            </a:r>
          </a:p>
          <a:p>
            <a:endParaRPr lang="en-GB" sz="2400" b="0" i="0" u="none" strike="noStrike" baseline="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GB" sz="2400" b="0" i="0" u="none" strike="noStrik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Plant 6…TGAACCTA</a:t>
            </a:r>
            <a:r>
              <a:rPr lang="en-GB" sz="2400" b="1" i="0" u="none" strike="noStrike" baseline="0" dirty="0" smtClean="0">
                <a:solidFill>
                  <a:srgbClr val="FF0000"/>
                </a:solidFill>
                <a:latin typeface="Arial" panose="020B0604020202020204" pitchFamily="34" charset="0"/>
              </a:rPr>
              <a:t>G</a:t>
            </a:r>
            <a:r>
              <a:rPr lang="en-GB" sz="2400" b="0" i="0" u="none" strike="noStrik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GTATGTCCG…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545" y="1736391"/>
            <a:ext cx="545773" cy="4602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545" y="2501386"/>
            <a:ext cx="545773" cy="4602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544" y="3253524"/>
            <a:ext cx="545773" cy="4602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233" y="3869548"/>
            <a:ext cx="1004399" cy="8470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857" y="4716592"/>
            <a:ext cx="1004399" cy="8470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857" y="5563636"/>
            <a:ext cx="1004399" cy="84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8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63903" y="449392"/>
            <a:ext cx="6096000" cy="59400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sz="2800" b="1" dirty="0" smtClean="0">
                <a:solidFill>
                  <a:srgbClr val="000000"/>
                </a:solidFill>
              </a:rPr>
              <a:t>Association mapping</a:t>
            </a:r>
            <a:endParaRPr lang="en-GB" sz="2800" b="1" i="0" u="none" strike="noStrike" baseline="0" dirty="0" smtClean="0">
              <a:solidFill>
                <a:srgbClr val="000000"/>
              </a:solidFill>
            </a:endParaRPr>
          </a:p>
          <a:p>
            <a:endParaRPr lang="en-GB" sz="2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GB" b="1" i="0" u="none" strike="noStrike" baseline="0" dirty="0" smtClean="0">
                <a:solidFill>
                  <a:srgbClr val="000000"/>
                </a:solidFill>
              </a:rPr>
              <a:t>Single-Nucleotide Polymorphism (SNP)</a:t>
            </a:r>
            <a:endParaRPr lang="en-GB" b="0" i="0" u="none" strike="noStrike" baseline="0" dirty="0" smtClean="0">
              <a:solidFill>
                <a:srgbClr val="000000"/>
              </a:solidFill>
            </a:endParaRPr>
          </a:p>
          <a:p>
            <a:endParaRPr lang="en-GB" b="0" i="0" u="none" strike="noStrike" baseline="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GB" sz="2400" b="0" i="0" u="none" strike="noStrik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Plant 1…TGAACCTA</a:t>
            </a:r>
            <a:r>
              <a:rPr lang="en-GB" sz="2400" b="1" i="0" u="none" strike="noStrike" baseline="0" dirty="0" smtClean="0">
                <a:solidFill>
                  <a:srgbClr val="00B050"/>
                </a:solidFill>
                <a:latin typeface="Arial" panose="020B0604020202020204" pitchFamily="34" charset="0"/>
              </a:rPr>
              <a:t>A</a:t>
            </a:r>
            <a:r>
              <a:rPr lang="en-GB" sz="2400" b="0" i="0" u="none" strike="noStrik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GTATGTCCG…</a:t>
            </a:r>
          </a:p>
          <a:p>
            <a:endParaRPr lang="en-GB" sz="2400" b="0" i="0" u="none" strike="noStrike" baseline="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GB" sz="2400" b="0" i="0" u="none" strike="noStrik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Plant 2…TGAACCTA</a:t>
            </a:r>
            <a:r>
              <a:rPr lang="en-GB" sz="2400" b="1" i="0" u="none" strike="noStrike" baseline="0" dirty="0" smtClean="0">
                <a:solidFill>
                  <a:srgbClr val="00B050"/>
                </a:solidFill>
                <a:latin typeface="Arial" panose="020B0604020202020204" pitchFamily="34" charset="0"/>
              </a:rPr>
              <a:t>A</a:t>
            </a:r>
            <a:r>
              <a:rPr lang="en-GB" sz="2400" b="0" i="0" u="none" strike="noStrik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GTATGTCCG…</a:t>
            </a:r>
          </a:p>
          <a:p>
            <a:endParaRPr lang="en-GB" sz="2400" b="0" i="0" u="none" strike="noStrike" baseline="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GB" sz="2400" b="0" i="0" u="none" strike="noStrik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Plant 3…TGAACCTA</a:t>
            </a:r>
            <a:r>
              <a:rPr lang="en-GB" sz="2400" b="1" i="0" u="none" strike="noStrike" baseline="0" dirty="0" smtClean="0">
                <a:solidFill>
                  <a:srgbClr val="00B050"/>
                </a:solidFill>
                <a:latin typeface="Arial" panose="020B0604020202020204" pitchFamily="34" charset="0"/>
              </a:rPr>
              <a:t>A</a:t>
            </a:r>
            <a:r>
              <a:rPr lang="en-GB" sz="2400" b="0" i="0" u="none" strike="noStrik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GTATGTCCG…</a:t>
            </a:r>
          </a:p>
          <a:p>
            <a:endParaRPr lang="en-GB" sz="2400" b="0" i="0" u="none" strike="noStrike" baseline="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GB" sz="2400" b="0" i="0" u="none" strike="noStrike" baseline="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GB" sz="2400" b="0" i="0" u="none" strike="noStrik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Plant 4…TGAACCTA</a:t>
            </a:r>
            <a:r>
              <a:rPr lang="en-GB" sz="2400" b="1" i="0" u="none" strike="noStrike" baseline="0" dirty="0" smtClean="0">
                <a:solidFill>
                  <a:srgbClr val="FF0000"/>
                </a:solidFill>
                <a:latin typeface="Arial" panose="020B0604020202020204" pitchFamily="34" charset="0"/>
              </a:rPr>
              <a:t>G</a:t>
            </a:r>
            <a:r>
              <a:rPr lang="en-GB" sz="2400" b="0" i="0" u="none" strike="noStrik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GTATGTCCG…</a:t>
            </a:r>
          </a:p>
          <a:p>
            <a:endParaRPr lang="en-GB" sz="2400" b="0" i="0" u="none" strike="noStrike" baseline="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GB" sz="2400" b="0" i="0" u="none" strike="noStrik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Plant 5…TGAACCTA</a:t>
            </a:r>
            <a:r>
              <a:rPr lang="en-GB" sz="2400" b="1" i="0" u="none" strike="noStrike" baseline="0" dirty="0" smtClean="0">
                <a:solidFill>
                  <a:srgbClr val="FF0000"/>
                </a:solidFill>
                <a:latin typeface="Arial" panose="020B0604020202020204" pitchFamily="34" charset="0"/>
              </a:rPr>
              <a:t>G</a:t>
            </a:r>
            <a:r>
              <a:rPr lang="en-GB" sz="2400" b="0" i="0" u="none" strike="noStrik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GTATGTCCG…</a:t>
            </a:r>
          </a:p>
          <a:p>
            <a:endParaRPr lang="en-GB" sz="2400" b="0" i="0" u="none" strike="noStrike" baseline="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GB" sz="2400" b="0" i="0" u="none" strike="noStrik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Plant 6…TGAACCTA</a:t>
            </a:r>
            <a:r>
              <a:rPr lang="en-GB" sz="2400" b="1" i="0" u="none" strike="noStrike" baseline="0" dirty="0" smtClean="0">
                <a:solidFill>
                  <a:srgbClr val="FF0000"/>
                </a:solidFill>
                <a:latin typeface="Arial" panose="020B0604020202020204" pitchFamily="34" charset="0"/>
              </a:rPr>
              <a:t>G</a:t>
            </a:r>
            <a:r>
              <a:rPr lang="en-GB" sz="2400" b="0" i="0" u="none" strike="noStrik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GTATGTCCG…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545" y="1736391"/>
            <a:ext cx="545773" cy="4602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545" y="2501386"/>
            <a:ext cx="545773" cy="4602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544" y="3253524"/>
            <a:ext cx="545773" cy="4602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233" y="3869548"/>
            <a:ext cx="1004399" cy="8470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857" y="4716592"/>
            <a:ext cx="1004399" cy="8470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857" y="5563636"/>
            <a:ext cx="1004399" cy="847044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6008235" y="1847654"/>
            <a:ext cx="278295" cy="4465109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058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"/>
          <a:srcRect l="59030" t="29196" r="24973" b="17079"/>
          <a:stretch/>
        </p:blipFill>
        <p:spPr>
          <a:xfrm>
            <a:off x="1319752" y="1960775"/>
            <a:ext cx="4949073" cy="467471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827851" y="452487"/>
            <a:ext cx="6425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i="1" dirty="0"/>
              <a:t>r</a:t>
            </a:r>
            <a:r>
              <a:rPr lang="en-GB" sz="3600" b="1" i="1" baseline="30000" dirty="0" smtClean="0"/>
              <a:t>2</a:t>
            </a:r>
            <a:r>
              <a:rPr lang="en-GB" sz="3600" b="1" i="1" dirty="0" smtClean="0"/>
              <a:t> </a:t>
            </a:r>
            <a:r>
              <a:rPr lang="en-GB" sz="3600" b="1" dirty="0" smtClean="0"/>
              <a:t>is used in association mapping</a:t>
            </a:r>
            <a:endParaRPr lang="en-GB" sz="3600" b="1" i="1" dirty="0"/>
          </a:p>
        </p:txBody>
      </p:sp>
      <p:sp>
        <p:nvSpPr>
          <p:cNvPr id="40" name="TextBox 39"/>
          <p:cNvSpPr txBox="1"/>
          <p:nvPr/>
        </p:nvSpPr>
        <p:spPr>
          <a:xfrm>
            <a:off x="6721311" y="1640264"/>
            <a:ext cx="519475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Example: Marker 1 is a QTL explaining 10% of total</a:t>
            </a:r>
          </a:p>
          <a:p>
            <a:r>
              <a:rPr lang="en-GB" b="1" dirty="0" smtClean="0"/>
              <a:t>Phenotypic variance, so it </a:t>
            </a:r>
            <a:r>
              <a:rPr lang="en-GB" b="1" dirty="0"/>
              <a:t>i</a:t>
            </a:r>
            <a:r>
              <a:rPr lang="en-GB" b="1" dirty="0" smtClean="0"/>
              <a:t>s not the causative SNP</a:t>
            </a:r>
          </a:p>
          <a:p>
            <a:endParaRPr lang="en-GB" b="1" dirty="0"/>
          </a:p>
          <a:p>
            <a:r>
              <a:rPr lang="en-GB" b="1" dirty="0" smtClean="0"/>
              <a:t>SNP marker 2 explains 25% (</a:t>
            </a:r>
            <a:r>
              <a:rPr lang="en-GB" b="1" i="1" dirty="0" smtClean="0"/>
              <a:t>r</a:t>
            </a:r>
            <a:r>
              <a:rPr lang="en-GB" b="1" i="1" baseline="30000" dirty="0" smtClean="0"/>
              <a:t>2</a:t>
            </a:r>
            <a:r>
              <a:rPr lang="en-GB" b="1" i="1" dirty="0" smtClean="0"/>
              <a:t> </a:t>
            </a:r>
            <a:r>
              <a:rPr lang="en-GB" b="1" dirty="0" smtClean="0"/>
              <a:t>= 0.25), but it only</a:t>
            </a:r>
          </a:p>
          <a:p>
            <a:r>
              <a:rPr lang="en-GB" b="1" dirty="0" smtClean="0"/>
              <a:t>Explains 2.5% of total phenotypic variance.</a:t>
            </a:r>
          </a:p>
          <a:p>
            <a:endParaRPr lang="en-GB" b="1" dirty="0"/>
          </a:p>
          <a:p>
            <a:r>
              <a:rPr lang="en-GB" b="1" dirty="0" smtClean="0"/>
              <a:t>This requires large sample sizes for sufficient power, </a:t>
            </a:r>
          </a:p>
          <a:p>
            <a:r>
              <a:rPr lang="en-GB" b="1" dirty="0" smtClean="0"/>
              <a:t>Or higher value of </a:t>
            </a:r>
            <a:r>
              <a:rPr lang="en-GB" b="1" i="1" dirty="0" smtClean="0"/>
              <a:t>r</a:t>
            </a:r>
            <a:r>
              <a:rPr lang="en-GB" b="1" i="1" baseline="30000" dirty="0" smtClean="0"/>
              <a:t>2</a:t>
            </a:r>
            <a:r>
              <a:rPr lang="en-GB" b="1" dirty="0" smtClean="0"/>
              <a:t> 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7565165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682875" y="2297306"/>
            <a:ext cx="6781800" cy="4164012"/>
            <a:chOff x="2682875" y="2297306"/>
            <a:chExt cx="6781800" cy="4164012"/>
          </a:xfrm>
        </p:grpSpPr>
        <p:graphicFrame>
          <p:nvGraphicFramePr>
            <p:cNvPr id="2" name="Object 2"/>
            <p:cNvGraphicFramePr>
              <a:graphicFrameLocks noChangeAspect="1"/>
            </p:cNvGraphicFramePr>
            <p:nvPr>
              <p:extLst/>
            </p:nvPr>
          </p:nvGraphicFramePr>
          <p:xfrm>
            <a:off x="2682875" y="2297306"/>
            <a:ext cx="6781800" cy="4164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0" name="Chart" r:id="rId3" imgW="4048363" imgH="2486263" progId="Excel.Chart.8">
                    <p:embed/>
                  </p:oleObj>
                </mc:Choice>
                <mc:Fallback>
                  <p:oleObj name="Chart" r:id="rId3" imgW="4048363" imgH="2486263" progId="Excel.Char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2875" y="2297306"/>
                          <a:ext cx="6781800" cy="41640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00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Text Box 4"/>
            <p:cNvSpPr txBox="1">
              <a:spLocks noChangeArrowheads="1"/>
            </p:cNvSpPr>
            <p:nvPr/>
          </p:nvSpPr>
          <p:spPr bwMode="auto">
            <a:xfrm>
              <a:off x="3896139" y="4647057"/>
              <a:ext cx="479618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000" dirty="0" smtClean="0">
                  <a:solidFill>
                    <a:srgbClr val="FFFF00"/>
                  </a:solidFill>
                  <a:latin typeface="Arial" panose="020B0604020202020204" pitchFamily="34" charset="0"/>
                </a:rPr>
                <a:t>r=0.5</a:t>
              </a:r>
              <a:endParaRPr lang="en-US" altLang="en-US" sz="1000" dirty="0">
                <a:solidFill>
                  <a:srgbClr val="FFFF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" name="Text Box 6"/>
            <p:cNvSpPr txBox="1">
              <a:spLocks noChangeArrowheads="1"/>
            </p:cNvSpPr>
            <p:nvPr/>
          </p:nvSpPr>
          <p:spPr bwMode="auto">
            <a:xfrm>
              <a:off x="4421602" y="4464189"/>
              <a:ext cx="479618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000" dirty="0" smtClean="0">
                  <a:solidFill>
                    <a:srgbClr val="FFFF00"/>
                  </a:solidFill>
                  <a:latin typeface="Arial" panose="020B0604020202020204" pitchFamily="34" charset="0"/>
                </a:rPr>
                <a:t>r=0.1</a:t>
              </a:r>
              <a:endParaRPr lang="en-US" altLang="en-US" sz="1000" dirty="0">
                <a:solidFill>
                  <a:srgbClr val="FFFF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" name="Text Box 7"/>
            <p:cNvSpPr txBox="1">
              <a:spLocks noChangeArrowheads="1"/>
            </p:cNvSpPr>
            <p:nvPr/>
          </p:nvSpPr>
          <p:spPr bwMode="auto">
            <a:xfrm>
              <a:off x="4766463" y="4024451"/>
              <a:ext cx="550151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000" dirty="0" smtClean="0">
                  <a:solidFill>
                    <a:srgbClr val="FFFF00"/>
                  </a:solidFill>
                  <a:latin typeface="Arial" panose="020B0604020202020204" pitchFamily="34" charset="0"/>
                </a:rPr>
                <a:t>r=0.05</a:t>
              </a:r>
              <a:endParaRPr lang="en-US" altLang="en-US" sz="1000" dirty="0">
                <a:solidFill>
                  <a:srgbClr val="FFFF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" name="Text Box 9"/>
            <p:cNvSpPr txBox="1">
              <a:spLocks noChangeArrowheads="1"/>
            </p:cNvSpPr>
            <p:nvPr/>
          </p:nvSpPr>
          <p:spPr bwMode="auto">
            <a:xfrm>
              <a:off x="7070436" y="2835511"/>
              <a:ext cx="620683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000" dirty="0" smtClean="0">
                  <a:solidFill>
                    <a:srgbClr val="FFFF00"/>
                  </a:solidFill>
                  <a:latin typeface="Arial" panose="020B0604020202020204" pitchFamily="34" charset="0"/>
                </a:rPr>
                <a:t>r=0.001</a:t>
              </a:r>
              <a:endParaRPr lang="en-US" altLang="en-US" sz="1000" dirty="0">
                <a:solidFill>
                  <a:srgbClr val="FFFF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Text Box 8"/>
            <p:cNvSpPr txBox="1">
              <a:spLocks noChangeArrowheads="1"/>
            </p:cNvSpPr>
            <p:nvPr/>
          </p:nvSpPr>
          <p:spPr bwMode="auto">
            <a:xfrm>
              <a:off x="6475124" y="3618191"/>
              <a:ext cx="550151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000" dirty="0" smtClean="0">
                  <a:solidFill>
                    <a:srgbClr val="FFFF00"/>
                  </a:solidFill>
                  <a:latin typeface="Arial" panose="020B0604020202020204" pitchFamily="34" charset="0"/>
                </a:rPr>
                <a:t>r=0.01</a:t>
              </a:r>
              <a:endParaRPr lang="en-US" altLang="en-US" sz="1000" dirty="0">
                <a:solidFill>
                  <a:srgbClr val="FFFF0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968116" y="811033"/>
            <a:ext cx="615957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b="1" dirty="0" smtClean="0"/>
              <a:t>Effect of recombination rate on decay of</a:t>
            </a:r>
          </a:p>
          <a:p>
            <a:pPr algn="ctr"/>
            <a:r>
              <a:rPr lang="en-GB" sz="2800" b="1" dirty="0" smtClean="0"/>
              <a:t>Linkage disequilibrium</a:t>
            </a:r>
          </a:p>
          <a:p>
            <a:pPr algn="ctr"/>
            <a:r>
              <a:rPr lang="en-GB" sz="2800" b="1" i="1" dirty="0" smtClean="0"/>
              <a:t>D</a:t>
            </a:r>
            <a:r>
              <a:rPr lang="en-GB" sz="2800" b="1" i="1" baseline="-25000" dirty="0" smtClean="0"/>
              <a:t>t</a:t>
            </a:r>
            <a:r>
              <a:rPr lang="en-GB" sz="2800" b="1" i="1" dirty="0" smtClean="0"/>
              <a:t> = (1 – r)</a:t>
            </a:r>
            <a:r>
              <a:rPr lang="en-GB" sz="2800" b="1" i="1" baseline="30000" dirty="0" smtClean="0"/>
              <a:t>t</a:t>
            </a:r>
            <a:r>
              <a:rPr lang="en-GB" sz="2800" b="1" i="1" dirty="0" smtClean="0"/>
              <a:t>D</a:t>
            </a:r>
            <a:r>
              <a:rPr lang="en-GB" sz="2800" b="1" i="1" baseline="-25000" dirty="0" smtClean="0"/>
              <a:t>0</a:t>
            </a:r>
            <a:r>
              <a:rPr lang="en-GB" sz="2800" b="1" dirty="0" smtClean="0"/>
              <a:t> 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94157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4" r="18831" b="13127"/>
          <a:stretch/>
        </p:blipFill>
        <p:spPr>
          <a:xfrm>
            <a:off x="5750350" y="900260"/>
            <a:ext cx="5712644" cy="595774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2278761" y="548918"/>
            <a:ext cx="746480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 smtClean="0"/>
              <a:t>Linkage disequilibrium decay with distance</a:t>
            </a:r>
          </a:p>
          <a:p>
            <a:pPr algn="ctr"/>
            <a:r>
              <a:rPr lang="en-GB" sz="3200" b="1" dirty="0"/>
              <a:t>i</a:t>
            </a:r>
            <a:r>
              <a:rPr lang="en-GB" sz="3200" b="1" dirty="0" smtClean="0"/>
              <a:t>n perennial ryegrass</a:t>
            </a:r>
            <a:endParaRPr lang="en-GB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52486" y="2092750"/>
            <a:ext cx="507061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smtClean="0"/>
              <a:t>Real populations are not</a:t>
            </a:r>
          </a:p>
          <a:p>
            <a:r>
              <a:rPr lang="en-GB" sz="2800" b="1" dirty="0" smtClean="0"/>
              <a:t>necessarily in H – W equilibrium:</a:t>
            </a:r>
          </a:p>
          <a:p>
            <a:pPr algn="ctr"/>
            <a:r>
              <a:rPr lang="en-GB" sz="2800" dirty="0"/>
              <a:t>p² + 2pq + q² = 1</a:t>
            </a:r>
            <a:endParaRPr lang="en-GB" sz="2800" b="1" dirty="0" smtClean="0"/>
          </a:p>
          <a:p>
            <a:endParaRPr lang="en-GB" sz="2800" b="1" dirty="0"/>
          </a:p>
          <a:p>
            <a:r>
              <a:rPr lang="en-GB" sz="2800" b="1" dirty="0" smtClean="0"/>
              <a:t>Allele and genotype frequencies</a:t>
            </a:r>
          </a:p>
          <a:p>
            <a:r>
              <a:rPr lang="en-GB" sz="2800" b="1" dirty="0"/>
              <a:t>d</a:t>
            </a:r>
            <a:r>
              <a:rPr lang="en-GB" sz="2800" b="1" dirty="0" smtClean="0"/>
              <a:t>o change over generations </a:t>
            </a:r>
          </a:p>
        </p:txBody>
      </p:sp>
    </p:spTree>
    <p:extLst>
      <p:ext uri="{BB962C8B-B14F-4D97-AF65-F5344CB8AC3E}">
        <p14:creationId xmlns:p14="http://schemas.microsoft.com/office/powerpoint/2010/main" val="6575581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3315693" y="1566406"/>
            <a:ext cx="4683318" cy="45879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96303" y="524786"/>
            <a:ext cx="51147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b="1" dirty="0" smtClean="0"/>
              <a:t>Linkage disequilibrium landscape</a:t>
            </a:r>
          </a:p>
          <a:p>
            <a:pPr algn="ctr"/>
            <a:r>
              <a:rPr lang="en-GB" sz="2800" b="1" dirty="0"/>
              <a:t>i</a:t>
            </a:r>
            <a:r>
              <a:rPr lang="en-GB" sz="2800" b="1" dirty="0" smtClean="0"/>
              <a:t>n perennial ryegrass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209536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2600325" y="939801"/>
            <a:ext cx="750481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4000" b="1" dirty="0"/>
              <a:t>Inbreeding or reproductive system</a:t>
            </a:r>
          </a:p>
        </p:txBody>
      </p:sp>
      <p:sp>
        <p:nvSpPr>
          <p:cNvPr id="60419" name="Text Box 3"/>
          <p:cNvSpPr txBox="1">
            <a:spLocks noChangeArrowheads="1"/>
          </p:cNvSpPr>
          <p:nvPr/>
        </p:nvSpPr>
        <p:spPr bwMode="auto">
          <a:xfrm>
            <a:off x="1760538" y="1846264"/>
            <a:ext cx="3954480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400" b="1" dirty="0" err="1"/>
              <a:t>Selfing</a:t>
            </a:r>
            <a:r>
              <a:rPr lang="en-US" altLang="en-US" sz="2400" b="1" dirty="0"/>
              <a:t> delays the decay of LD</a:t>
            </a:r>
          </a:p>
          <a:p>
            <a:pPr algn="l"/>
            <a:endParaRPr lang="en-US" altLang="en-US" sz="2400" b="1" dirty="0"/>
          </a:p>
          <a:p>
            <a:pPr algn="l"/>
            <a:r>
              <a:rPr lang="en-US" altLang="en-US" sz="2400" b="1" dirty="0"/>
              <a:t>Outcrossing decreases LD</a:t>
            </a:r>
          </a:p>
          <a:p>
            <a:pPr algn="l"/>
            <a:endParaRPr lang="en-US" altLang="en-US" b="1" baseline="-25000" dirty="0"/>
          </a:p>
          <a:p>
            <a:pPr algn="l"/>
            <a:r>
              <a:rPr lang="en-US" altLang="en-US" b="1" dirty="0"/>
              <a:t> </a:t>
            </a:r>
          </a:p>
        </p:txBody>
      </p:sp>
      <p:graphicFrame>
        <p:nvGraphicFramePr>
          <p:cNvPr id="60687" name="Group 271"/>
          <p:cNvGraphicFramePr>
            <a:graphicFrameLocks noGrp="1"/>
          </p:cNvGraphicFramePr>
          <p:nvPr>
            <p:extLst/>
          </p:nvPr>
        </p:nvGraphicFramePr>
        <p:xfrm>
          <a:off x="5613400" y="2787651"/>
          <a:ext cx="4191000" cy="3259141"/>
        </p:xfrm>
        <a:graphic>
          <a:graphicData uri="http://schemas.openxmlformats.org/drawingml/2006/table">
            <a:tbl>
              <a:tblPr/>
              <a:tblGrid>
                <a:gridCol w="1676400"/>
                <a:gridCol w="1143000"/>
                <a:gridCol w="1371600"/>
              </a:tblGrid>
              <a:tr h="3365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Species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LD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Criterion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2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Human (Europe)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60 kb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D’ half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06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Human (Africa)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5 kb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D’ half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76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Cattle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&gt;10cM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D’ half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2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A. thaliana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50-100 kb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r</a:t>
                      </a:r>
                      <a:r>
                        <a:rPr kumimoji="0" lang="en-US" altLang="en-US" sz="14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2</a:t>
                      </a: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 half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2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Soybean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&gt;50 kb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Little decay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2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Norway spruce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100 bp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r</a:t>
                      </a:r>
                      <a:r>
                        <a:rPr kumimoji="0" lang="en-US" altLang="en-US" sz="14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2</a:t>
                      </a: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 half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06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Grape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&gt;500 bp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r</a:t>
                      </a:r>
                      <a:r>
                        <a:rPr kumimoji="0" lang="en-US" altLang="en-US" sz="14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2</a:t>
                      </a: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 half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2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Maize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~400 bp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r</a:t>
                      </a:r>
                      <a:r>
                        <a:rPr kumimoji="0" lang="en-US" altLang="en-US" sz="14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2</a:t>
                      </a: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=0.2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2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Maize inbreds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1 kb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r</a:t>
                      </a:r>
                      <a:r>
                        <a:rPr kumimoji="0" lang="en-US" altLang="en-US" sz="14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2</a:t>
                      </a: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=0.2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0490" name="Text Box 74"/>
          <p:cNvSpPr txBox="1">
            <a:spLocks noChangeArrowheads="1"/>
          </p:cNvSpPr>
          <p:nvPr/>
        </p:nvSpPr>
        <p:spPr bwMode="auto">
          <a:xfrm>
            <a:off x="5470526" y="6186489"/>
            <a:ext cx="345530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400">
                <a:solidFill>
                  <a:schemeClr val="bg1"/>
                </a:solidFill>
              </a:rPr>
              <a:t>Rafalski &amp; Morgante (2004) TIGS 20, 103-111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5608948" y="2771480"/>
            <a:ext cx="4223209" cy="94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608948" y="3121843"/>
            <a:ext cx="4223209" cy="94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608948" y="6111927"/>
            <a:ext cx="4223209" cy="94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78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3828" y="838985"/>
            <a:ext cx="1009629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smtClean="0"/>
              <a:t>Say we want </a:t>
            </a:r>
            <a:r>
              <a:rPr lang="en-GB" sz="3200" b="1" i="1" dirty="0" smtClean="0"/>
              <a:t>r</a:t>
            </a:r>
            <a:r>
              <a:rPr lang="en-GB" sz="3200" b="1" i="1" baseline="30000" dirty="0" smtClean="0"/>
              <a:t>2</a:t>
            </a:r>
            <a:r>
              <a:rPr lang="en-GB" sz="3200" b="1" dirty="0" smtClean="0"/>
              <a:t> = 0.5 or more to allow us reasonable power</a:t>
            </a:r>
          </a:p>
          <a:p>
            <a:endParaRPr lang="en-GB" sz="3200" b="1" dirty="0"/>
          </a:p>
          <a:p>
            <a:r>
              <a:rPr lang="en-GB" sz="3200" b="1" dirty="0" smtClean="0"/>
              <a:t>Ryegrass genome size is 2500 Mb</a:t>
            </a:r>
          </a:p>
          <a:p>
            <a:endParaRPr lang="en-GB" sz="3200" b="1" dirty="0"/>
          </a:p>
          <a:p>
            <a:r>
              <a:rPr lang="en-GB" sz="3200" b="1" dirty="0" smtClean="0"/>
              <a:t>LD decays to 0.5 in 10 Kb</a:t>
            </a:r>
          </a:p>
          <a:p>
            <a:endParaRPr lang="en-GB" sz="3200" b="1" dirty="0"/>
          </a:p>
          <a:p>
            <a:r>
              <a:rPr lang="en-GB" sz="3200" b="1" dirty="0" smtClean="0"/>
              <a:t>We would ideally need a marker for every 20 Kb, so</a:t>
            </a:r>
          </a:p>
          <a:p>
            <a:endParaRPr lang="en-GB" sz="3200" b="1" dirty="0"/>
          </a:p>
          <a:p>
            <a:r>
              <a:rPr lang="en-GB" sz="3200" b="1" dirty="0" smtClean="0"/>
              <a:t>125,000 evenly spaced markers needed.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2751053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6" name="Text Box 4"/>
          <p:cNvSpPr txBox="1">
            <a:spLocks noChangeArrowheads="1"/>
          </p:cNvSpPr>
          <p:nvPr/>
        </p:nvSpPr>
        <p:spPr bwMode="auto">
          <a:xfrm>
            <a:off x="3797300" y="500064"/>
            <a:ext cx="456195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sz="4000" b="1" dirty="0"/>
              <a:t>Population structure</a:t>
            </a:r>
          </a:p>
        </p:txBody>
      </p:sp>
      <p:sp>
        <p:nvSpPr>
          <p:cNvPr id="136198" name="AutoShape 6"/>
          <p:cNvSpPr>
            <a:spLocks noChangeArrowheads="1"/>
          </p:cNvSpPr>
          <p:nvPr/>
        </p:nvSpPr>
        <p:spPr bwMode="auto">
          <a:xfrm>
            <a:off x="2351089" y="3068639"/>
            <a:ext cx="422275" cy="422275"/>
          </a:xfrm>
          <a:prstGeom prst="diamond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6199" name="AutoShape 7"/>
          <p:cNvSpPr>
            <a:spLocks noChangeArrowheads="1"/>
          </p:cNvSpPr>
          <p:nvPr/>
        </p:nvSpPr>
        <p:spPr bwMode="auto">
          <a:xfrm>
            <a:off x="2794001" y="3068639"/>
            <a:ext cx="422275" cy="422275"/>
          </a:xfrm>
          <a:prstGeom prst="diamond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6200" name="AutoShape 8"/>
          <p:cNvSpPr>
            <a:spLocks noChangeArrowheads="1"/>
          </p:cNvSpPr>
          <p:nvPr/>
        </p:nvSpPr>
        <p:spPr bwMode="auto">
          <a:xfrm>
            <a:off x="3216276" y="3068639"/>
            <a:ext cx="422275" cy="422275"/>
          </a:xfrm>
          <a:prstGeom prst="diamond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6201" name="AutoShape 9"/>
          <p:cNvSpPr>
            <a:spLocks noChangeArrowheads="1"/>
          </p:cNvSpPr>
          <p:nvPr/>
        </p:nvSpPr>
        <p:spPr bwMode="auto">
          <a:xfrm>
            <a:off x="3648076" y="3068639"/>
            <a:ext cx="422275" cy="422275"/>
          </a:xfrm>
          <a:prstGeom prst="diamond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6202" name="AutoShape 10"/>
          <p:cNvSpPr>
            <a:spLocks noChangeArrowheads="1"/>
          </p:cNvSpPr>
          <p:nvPr/>
        </p:nvSpPr>
        <p:spPr bwMode="auto">
          <a:xfrm>
            <a:off x="2351089" y="3500439"/>
            <a:ext cx="422275" cy="422275"/>
          </a:xfrm>
          <a:prstGeom prst="diamond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6203" name="AutoShape 11"/>
          <p:cNvSpPr>
            <a:spLocks noChangeArrowheads="1"/>
          </p:cNvSpPr>
          <p:nvPr/>
        </p:nvSpPr>
        <p:spPr bwMode="auto">
          <a:xfrm>
            <a:off x="2794001" y="3500439"/>
            <a:ext cx="422275" cy="422275"/>
          </a:xfrm>
          <a:prstGeom prst="diamond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6204" name="AutoShape 12"/>
          <p:cNvSpPr>
            <a:spLocks noChangeArrowheads="1"/>
          </p:cNvSpPr>
          <p:nvPr/>
        </p:nvSpPr>
        <p:spPr bwMode="auto">
          <a:xfrm>
            <a:off x="3216276" y="3511551"/>
            <a:ext cx="422275" cy="422275"/>
          </a:xfrm>
          <a:prstGeom prst="diamond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6205" name="AutoShape 13"/>
          <p:cNvSpPr>
            <a:spLocks noChangeArrowheads="1"/>
          </p:cNvSpPr>
          <p:nvPr/>
        </p:nvSpPr>
        <p:spPr bwMode="auto">
          <a:xfrm>
            <a:off x="3657601" y="3511551"/>
            <a:ext cx="422275" cy="422275"/>
          </a:xfrm>
          <a:prstGeom prst="diamond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6206" name="AutoShape 14"/>
          <p:cNvSpPr>
            <a:spLocks noChangeArrowheads="1"/>
          </p:cNvSpPr>
          <p:nvPr/>
        </p:nvSpPr>
        <p:spPr bwMode="auto">
          <a:xfrm>
            <a:off x="2351089" y="3933826"/>
            <a:ext cx="422275" cy="422275"/>
          </a:xfrm>
          <a:prstGeom prst="diamond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6207" name="AutoShape 15"/>
          <p:cNvSpPr>
            <a:spLocks noChangeArrowheads="1"/>
          </p:cNvSpPr>
          <p:nvPr/>
        </p:nvSpPr>
        <p:spPr bwMode="auto">
          <a:xfrm>
            <a:off x="2794001" y="3933826"/>
            <a:ext cx="422275" cy="422275"/>
          </a:xfrm>
          <a:prstGeom prst="diamond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6208" name="AutoShape 16"/>
          <p:cNvSpPr>
            <a:spLocks noChangeArrowheads="1"/>
          </p:cNvSpPr>
          <p:nvPr/>
        </p:nvSpPr>
        <p:spPr bwMode="auto">
          <a:xfrm>
            <a:off x="3225801" y="3933826"/>
            <a:ext cx="422275" cy="422275"/>
          </a:xfrm>
          <a:prstGeom prst="diamond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6209" name="AutoShape 17"/>
          <p:cNvSpPr>
            <a:spLocks noChangeArrowheads="1"/>
          </p:cNvSpPr>
          <p:nvPr/>
        </p:nvSpPr>
        <p:spPr bwMode="auto">
          <a:xfrm>
            <a:off x="3657601" y="3933826"/>
            <a:ext cx="422275" cy="422275"/>
          </a:xfrm>
          <a:prstGeom prst="diamond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6210" name="AutoShape 18"/>
          <p:cNvSpPr>
            <a:spLocks noChangeArrowheads="1"/>
          </p:cNvSpPr>
          <p:nvPr/>
        </p:nvSpPr>
        <p:spPr bwMode="auto">
          <a:xfrm>
            <a:off x="2351089" y="4365626"/>
            <a:ext cx="422275" cy="422275"/>
          </a:xfrm>
          <a:prstGeom prst="diamond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6211" name="AutoShape 19"/>
          <p:cNvSpPr>
            <a:spLocks noChangeArrowheads="1"/>
          </p:cNvSpPr>
          <p:nvPr/>
        </p:nvSpPr>
        <p:spPr bwMode="auto">
          <a:xfrm>
            <a:off x="2782889" y="4375151"/>
            <a:ext cx="422275" cy="422275"/>
          </a:xfrm>
          <a:prstGeom prst="diamond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6212" name="AutoShape 20"/>
          <p:cNvSpPr>
            <a:spLocks noChangeArrowheads="1"/>
          </p:cNvSpPr>
          <p:nvPr/>
        </p:nvSpPr>
        <p:spPr bwMode="auto">
          <a:xfrm>
            <a:off x="3225801" y="4375151"/>
            <a:ext cx="422275" cy="422275"/>
          </a:xfrm>
          <a:prstGeom prst="diamond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6213" name="AutoShape 21"/>
          <p:cNvSpPr>
            <a:spLocks noChangeArrowheads="1"/>
          </p:cNvSpPr>
          <p:nvPr/>
        </p:nvSpPr>
        <p:spPr bwMode="auto">
          <a:xfrm>
            <a:off x="3648076" y="4375151"/>
            <a:ext cx="422275" cy="422275"/>
          </a:xfrm>
          <a:prstGeom prst="diamond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6214" name="AutoShape 22"/>
          <p:cNvSpPr>
            <a:spLocks noChangeArrowheads="1"/>
          </p:cNvSpPr>
          <p:nvPr/>
        </p:nvSpPr>
        <p:spPr bwMode="auto">
          <a:xfrm>
            <a:off x="2351089" y="4806951"/>
            <a:ext cx="422275" cy="422275"/>
          </a:xfrm>
          <a:prstGeom prst="diamond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6215" name="AutoShape 23"/>
          <p:cNvSpPr>
            <a:spLocks noChangeArrowheads="1"/>
          </p:cNvSpPr>
          <p:nvPr/>
        </p:nvSpPr>
        <p:spPr bwMode="auto">
          <a:xfrm>
            <a:off x="2782889" y="4806951"/>
            <a:ext cx="422275" cy="422275"/>
          </a:xfrm>
          <a:prstGeom prst="diamond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6216" name="AutoShape 24"/>
          <p:cNvSpPr>
            <a:spLocks noChangeArrowheads="1"/>
          </p:cNvSpPr>
          <p:nvPr/>
        </p:nvSpPr>
        <p:spPr bwMode="auto">
          <a:xfrm>
            <a:off x="3225801" y="4806951"/>
            <a:ext cx="422275" cy="422275"/>
          </a:xfrm>
          <a:prstGeom prst="diamond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6217" name="AutoShape 25"/>
          <p:cNvSpPr>
            <a:spLocks noChangeArrowheads="1"/>
          </p:cNvSpPr>
          <p:nvPr/>
        </p:nvSpPr>
        <p:spPr bwMode="auto">
          <a:xfrm>
            <a:off x="3657601" y="4797426"/>
            <a:ext cx="422275" cy="422275"/>
          </a:xfrm>
          <a:prstGeom prst="diamond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6218" name="AutoShape 26"/>
          <p:cNvSpPr>
            <a:spLocks noChangeArrowheads="1"/>
          </p:cNvSpPr>
          <p:nvPr/>
        </p:nvSpPr>
        <p:spPr bwMode="auto">
          <a:xfrm>
            <a:off x="6610351" y="3078164"/>
            <a:ext cx="422275" cy="422275"/>
          </a:xfrm>
          <a:prstGeom prst="diamond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6219" name="AutoShape 27"/>
          <p:cNvSpPr>
            <a:spLocks noChangeArrowheads="1"/>
          </p:cNvSpPr>
          <p:nvPr/>
        </p:nvSpPr>
        <p:spPr bwMode="auto">
          <a:xfrm>
            <a:off x="7042151" y="3068639"/>
            <a:ext cx="422275" cy="422275"/>
          </a:xfrm>
          <a:prstGeom prst="diamond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6220" name="AutoShape 28"/>
          <p:cNvSpPr>
            <a:spLocks noChangeArrowheads="1"/>
          </p:cNvSpPr>
          <p:nvPr/>
        </p:nvSpPr>
        <p:spPr bwMode="auto">
          <a:xfrm>
            <a:off x="7473951" y="3068639"/>
            <a:ext cx="422275" cy="422275"/>
          </a:xfrm>
          <a:prstGeom prst="diamond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6221" name="AutoShape 29"/>
          <p:cNvSpPr>
            <a:spLocks noChangeArrowheads="1"/>
          </p:cNvSpPr>
          <p:nvPr/>
        </p:nvSpPr>
        <p:spPr bwMode="auto">
          <a:xfrm>
            <a:off x="7905751" y="3068639"/>
            <a:ext cx="422275" cy="422275"/>
          </a:xfrm>
          <a:prstGeom prst="diamond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6222" name="AutoShape 30"/>
          <p:cNvSpPr>
            <a:spLocks noChangeArrowheads="1"/>
          </p:cNvSpPr>
          <p:nvPr/>
        </p:nvSpPr>
        <p:spPr bwMode="auto">
          <a:xfrm>
            <a:off x="6610351" y="3500439"/>
            <a:ext cx="422275" cy="422275"/>
          </a:xfrm>
          <a:prstGeom prst="diamond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6223" name="AutoShape 31"/>
          <p:cNvSpPr>
            <a:spLocks noChangeArrowheads="1"/>
          </p:cNvSpPr>
          <p:nvPr/>
        </p:nvSpPr>
        <p:spPr bwMode="auto">
          <a:xfrm>
            <a:off x="7032626" y="3500439"/>
            <a:ext cx="422275" cy="422275"/>
          </a:xfrm>
          <a:prstGeom prst="diamond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6224" name="AutoShape 32"/>
          <p:cNvSpPr>
            <a:spLocks noChangeArrowheads="1"/>
          </p:cNvSpPr>
          <p:nvPr/>
        </p:nvSpPr>
        <p:spPr bwMode="auto">
          <a:xfrm>
            <a:off x="7464426" y="3511551"/>
            <a:ext cx="422275" cy="422275"/>
          </a:xfrm>
          <a:prstGeom prst="diamond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6225" name="AutoShape 33"/>
          <p:cNvSpPr>
            <a:spLocks noChangeArrowheads="1"/>
          </p:cNvSpPr>
          <p:nvPr/>
        </p:nvSpPr>
        <p:spPr bwMode="auto">
          <a:xfrm>
            <a:off x="7896226" y="3500439"/>
            <a:ext cx="422275" cy="422275"/>
          </a:xfrm>
          <a:prstGeom prst="diamond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6226" name="AutoShape 34"/>
          <p:cNvSpPr>
            <a:spLocks noChangeArrowheads="1"/>
          </p:cNvSpPr>
          <p:nvPr/>
        </p:nvSpPr>
        <p:spPr bwMode="auto">
          <a:xfrm>
            <a:off x="6610351" y="3933826"/>
            <a:ext cx="422275" cy="422275"/>
          </a:xfrm>
          <a:prstGeom prst="diamond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6227" name="AutoShape 35"/>
          <p:cNvSpPr>
            <a:spLocks noChangeArrowheads="1"/>
          </p:cNvSpPr>
          <p:nvPr/>
        </p:nvSpPr>
        <p:spPr bwMode="auto">
          <a:xfrm>
            <a:off x="7032626" y="3943351"/>
            <a:ext cx="422275" cy="422275"/>
          </a:xfrm>
          <a:prstGeom prst="diamond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6228" name="AutoShape 36"/>
          <p:cNvSpPr>
            <a:spLocks noChangeArrowheads="1"/>
          </p:cNvSpPr>
          <p:nvPr/>
        </p:nvSpPr>
        <p:spPr bwMode="auto">
          <a:xfrm>
            <a:off x="7473951" y="3933826"/>
            <a:ext cx="422275" cy="422275"/>
          </a:xfrm>
          <a:prstGeom prst="diamond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6229" name="AutoShape 37"/>
          <p:cNvSpPr>
            <a:spLocks noChangeArrowheads="1"/>
          </p:cNvSpPr>
          <p:nvPr/>
        </p:nvSpPr>
        <p:spPr bwMode="auto">
          <a:xfrm>
            <a:off x="7905751" y="3943351"/>
            <a:ext cx="422275" cy="422275"/>
          </a:xfrm>
          <a:prstGeom prst="diamond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6230" name="AutoShape 38"/>
          <p:cNvSpPr>
            <a:spLocks noChangeArrowheads="1"/>
          </p:cNvSpPr>
          <p:nvPr/>
        </p:nvSpPr>
        <p:spPr bwMode="auto">
          <a:xfrm>
            <a:off x="6610351" y="4365626"/>
            <a:ext cx="422275" cy="422275"/>
          </a:xfrm>
          <a:prstGeom prst="diamond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6231" name="AutoShape 39"/>
          <p:cNvSpPr>
            <a:spLocks noChangeArrowheads="1"/>
          </p:cNvSpPr>
          <p:nvPr/>
        </p:nvSpPr>
        <p:spPr bwMode="auto">
          <a:xfrm>
            <a:off x="7032626" y="4365626"/>
            <a:ext cx="422275" cy="422275"/>
          </a:xfrm>
          <a:prstGeom prst="diamond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6232" name="AutoShape 40"/>
          <p:cNvSpPr>
            <a:spLocks noChangeArrowheads="1"/>
          </p:cNvSpPr>
          <p:nvPr/>
        </p:nvSpPr>
        <p:spPr bwMode="auto">
          <a:xfrm>
            <a:off x="7473951" y="4365626"/>
            <a:ext cx="422275" cy="422275"/>
          </a:xfrm>
          <a:prstGeom prst="diamond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6233" name="AutoShape 41"/>
          <p:cNvSpPr>
            <a:spLocks noChangeArrowheads="1"/>
          </p:cNvSpPr>
          <p:nvPr/>
        </p:nvSpPr>
        <p:spPr bwMode="auto">
          <a:xfrm>
            <a:off x="7905751" y="4365626"/>
            <a:ext cx="422275" cy="422275"/>
          </a:xfrm>
          <a:prstGeom prst="diamond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6234" name="AutoShape 42"/>
          <p:cNvSpPr>
            <a:spLocks noChangeArrowheads="1"/>
          </p:cNvSpPr>
          <p:nvPr/>
        </p:nvSpPr>
        <p:spPr bwMode="auto">
          <a:xfrm>
            <a:off x="6610351" y="4806951"/>
            <a:ext cx="422275" cy="422275"/>
          </a:xfrm>
          <a:prstGeom prst="diamond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6235" name="AutoShape 43"/>
          <p:cNvSpPr>
            <a:spLocks noChangeArrowheads="1"/>
          </p:cNvSpPr>
          <p:nvPr/>
        </p:nvSpPr>
        <p:spPr bwMode="auto">
          <a:xfrm>
            <a:off x="7042151" y="4806951"/>
            <a:ext cx="422275" cy="422275"/>
          </a:xfrm>
          <a:prstGeom prst="diamond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6236" name="AutoShape 44"/>
          <p:cNvSpPr>
            <a:spLocks noChangeArrowheads="1"/>
          </p:cNvSpPr>
          <p:nvPr/>
        </p:nvSpPr>
        <p:spPr bwMode="auto">
          <a:xfrm>
            <a:off x="7473951" y="4806951"/>
            <a:ext cx="422275" cy="422275"/>
          </a:xfrm>
          <a:prstGeom prst="diamond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6237" name="AutoShape 45"/>
          <p:cNvSpPr>
            <a:spLocks noChangeArrowheads="1"/>
          </p:cNvSpPr>
          <p:nvPr/>
        </p:nvSpPr>
        <p:spPr bwMode="auto">
          <a:xfrm>
            <a:off x="7905751" y="4806951"/>
            <a:ext cx="422275" cy="422275"/>
          </a:xfrm>
          <a:prstGeom prst="diamond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6238" name="Line 46"/>
          <p:cNvSpPr>
            <a:spLocks noChangeShapeType="1"/>
          </p:cNvSpPr>
          <p:nvPr/>
        </p:nvSpPr>
        <p:spPr bwMode="auto">
          <a:xfrm>
            <a:off x="2424113" y="4365625"/>
            <a:ext cx="29511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6239" name="Line 47"/>
          <p:cNvSpPr>
            <a:spLocks noChangeShapeType="1"/>
          </p:cNvSpPr>
          <p:nvPr/>
        </p:nvSpPr>
        <p:spPr bwMode="auto">
          <a:xfrm flipH="1">
            <a:off x="5375276" y="3933825"/>
            <a:ext cx="28813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6240" name="Line 48"/>
          <p:cNvSpPr>
            <a:spLocks noChangeShapeType="1"/>
          </p:cNvSpPr>
          <p:nvPr/>
        </p:nvSpPr>
        <p:spPr bwMode="auto">
          <a:xfrm flipV="1">
            <a:off x="5375275" y="3933825"/>
            <a:ext cx="0" cy="431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6241" name="Text Box 49"/>
          <p:cNvSpPr txBox="1">
            <a:spLocks noChangeArrowheads="1"/>
          </p:cNvSpPr>
          <p:nvPr/>
        </p:nvSpPr>
        <p:spPr bwMode="auto">
          <a:xfrm>
            <a:off x="4564064" y="3117850"/>
            <a:ext cx="130952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GB" altLang="en-US" sz="1600" dirty="0">
                <a:solidFill>
                  <a:schemeClr val="bg1"/>
                </a:solidFill>
              </a:rPr>
              <a:t> </a:t>
            </a:r>
            <a:r>
              <a:rPr lang="en-GB" altLang="en-US" sz="1600" b="1" dirty="0"/>
              <a:t>Population 1</a:t>
            </a:r>
          </a:p>
        </p:txBody>
      </p:sp>
      <p:sp>
        <p:nvSpPr>
          <p:cNvPr id="136242" name="Text Box 50"/>
          <p:cNvSpPr txBox="1">
            <a:spLocks noChangeArrowheads="1"/>
          </p:cNvSpPr>
          <p:nvPr/>
        </p:nvSpPr>
        <p:spPr bwMode="auto">
          <a:xfrm>
            <a:off x="4638572" y="4689059"/>
            <a:ext cx="126303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GB" altLang="en-US" sz="1600" b="1" dirty="0"/>
              <a:t>Population 2</a:t>
            </a:r>
          </a:p>
        </p:txBody>
      </p:sp>
      <p:sp>
        <p:nvSpPr>
          <p:cNvPr id="136243" name="Text Box 51"/>
          <p:cNvSpPr txBox="1">
            <a:spLocks noChangeArrowheads="1"/>
          </p:cNvSpPr>
          <p:nvPr/>
        </p:nvSpPr>
        <p:spPr bwMode="auto">
          <a:xfrm>
            <a:off x="2712806" y="2276516"/>
            <a:ext cx="548028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GB" altLang="en-US" sz="2000" b="1" dirty="0"/>
              <a:t>Cases                              </a:t>
            </a:r>
            <a:r>
              <a:rPr lang="en-GB" altLang="en-US" sz="2000" b="1" dirty="0" smtClean="0"/>
              <a:t>                                    Controls</a:t>
            </a:r>
            <a:endParaRPr lang="en-GB" altLang="en-US" sz="2000" b="1" dirty="0"/>
          </a:p>
        </p:txBody>
      </p:sp>
      <p:sp>
        <p:nvSpPr>
          <p:cNvPr id="136244" name="Text Box 52"/>
          <p:cNvSpPr txBox="1">
            <a:spLocks noChangeArrowheads="1"/>
          </p:cNvSpPr>
          <p:nvPr/>
        </p:nvSpPr>
        <p:spPr bwMode="auto">
          <a:xfrm>
            <a:off x="1992313" y="1293814"/>
            <a:ext cx="71442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GB" altLang="en-US" sz="2400" b="1" dirty="0"/>
              <a:t>Cases disproportionately represent a genetic subgroup</a:t>
            </a:r>
          </a:p>
        </p:txBody>
      </p:sp>
    </p:spTree>
    <p:extLst>
      <p:ext uri="{BB962C8B-B14F-4D97-AF65-F5344CB8AC3E}">
        <p14:creationId xmlns:p14="http://schemas.microsoft.com/office/powerpoint/2010/main" val="178019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81871" y="1572317"/>
            <a:ext cx="5972175" cy="1752600"/>
            <a:chOff x="0" y="0"/>
            <a:chExt cx="5972175" cy="17526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125" y="0"/>
              <a:ext cx="5734050" cy="1752600"/>
            </a:xfrm>
            <a:prstGeom prst="rect">
              <a:avLst/>
            </a:prstGeom>
          </p:spPr>
        </p:pic>
        <p:sp>
          <p:nvSpPr>
            <p:cNvPr id="4" name="Text Box 2"/>
            <p:cNvSpPr txBox="1">
              <a:spLocks noChangeArrowheads="1"/>
            </p:cNvSpPr>
            <p:nvPr/>
          </p:nvSpPr>
          <p:spPr bwMode="auto">
            <a:xfrm>
              <a:off x="914400" y="1504950"/>
              <a:ext cx="4181475" cy="247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GB" sz="1100" dirty="0" err="1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AberDart</a:t>
              </a:r>
              <a:r>
                <a:rPr lang="en-GB" sz="11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100" dirty="0" smtClean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                             </a:t>
              </a:r>
              <a:r>
                <a:rPr lang="en-GB" sz="1100" dirty="0" err="1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AberMagic</a:t>
              </a:r>
              <a:r>
                <a:rPr lang="en-GB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	</a:t>
              </a:r>
              <a:r>
                <a:rPr lang="en-GB" sz="11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100" dirty="0" smtClean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           </a:t>
              </a:r>
              <a:r>
                <a:rPr lang="en-GB" sz="1100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</a:t>
              </a:r>
              <a:r>
                <a:rPr lang="en-GB" sz="1100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AberStar</a:t>
              </a:r>
              <a:endPara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Text Box 2"/>
            <p:cNvSpPr txBox="1">
              <a:spLocks noChangeArrowheads="1"/>
            </p:cNvSpPr>
            <p:nvPr/>
          </p:nvSpPr>
          <p:spPr bwMode="auto">
            <a:xfrm>
              <a:off x="0" y="0"/>
              <a:ext cx="4181475" cy="247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GB" sz="11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a)</a:t>
              </a:r>
              <a:endParaRPr lang="en-GB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46039" y="263725"/>
            <a:ext cx="71890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b="1" dirty="0" smtClean="0"/>
              <a:t>Population structure of three ryegrass varieties</a:t>
            </a:r>
          </a:p>
          <a:p>
            <a:pPr algn="ctr"/>
            <a:r>
              <a:rPr lang="en-GB" sz="2800" b="1" dirty="0" smtClean="0"/>
              <a:t>Calculated based on allele frequencies</a:t>
            </a:r>
            <a:endParaRPr lang="en-GB" sz="28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876" y="2347275"/>
            <a:ext cx="4497631" cy="42622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35058" y="1310326"/>
            <a:ext cx="46405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Population structure visualised</a:t>
            </a:r>
          </a:p>
          <a:p>
            <a:r>
              <a:rPr lang="en-GB" sz="2400" b="1" dirty="0"/>
              <a:t>f</a:t>
            </a:r>
            <a:r>
              <a:rPr lang="en-GB" sz="2400" b="1" dirty="0" smtClean="0"/>
              <a:t>rom principle component analysis</a:t>
            </a:r>
          </a:p>
          <a:p>
            <a:r>
              <a:rPr lang="en-GB" sz="2400" b="1" dirty="0" smtClean="0"/>
              <a:t>Also based on allele frequencies 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873480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Backcross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2787"/>
            <a:ext cx="10515600" cy="4877344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Grandparents:        P1 (AB/AB)           X             P2 (ab/ab)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Parents:                                             F1 (AB/ab)       X       P2 (ab/ab)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Segregating population:                                         BC1</a:t>
            </a:r>
          </a:p>
          <a:p>
            <a:pPr marL="0" indent="0">
              <a:buNone/>
            </a:pPr>
            <a:r>
              <a:rPr lang="en-GB" sz="1600" dirty="0" smtClean="0"/>
              <a:t>Genotype	Status		Probability		Observed </a:t>
            </a:r>
            <a:r>
              <a:rPr lang="en-GB" sz="1600" dirty="0" err="1" smtClean="0"/>
              <a:t>freq</a:t>
            </a:r>
            <a:endParaRPr lang="en-GB" sz="1600" dirty="0"/>
          </a:p>
          <a:p>
            <a:pPr marL="0" indent="0">
              <a:buNone/>
            </a:pPr>
            <a:r>
              <a:rPr lang="en-GB" sz="1600" dirty="0" smtClean="0"/>
              <a:t>AB/ab	Non-recombinant	</a:t>
            </a:r>
            <a:r>
              <a:rPr lang="en-GB" sz="1600" dirty="0"/>
              <a:t>s</a:t>
            </a:r>
            <a:r>
              <a:rPr lang="en-GB" sz="1600" dirty="0" smtClean="0"/>
              <a:t>/2		n</a:t>
            </a:r>
            <a:r>
              <a:rPr lang="en-GB" sz="1600" baseline="-25000" dirty="0" smtClean="0"/>
              <a:t>1</a:t>
            </a:r>
            <a:endParaRPr lang="en-GB" sz="1600" dirty="0" smtClean="0"/>
          </a:p>
          <a:p>
            <a:pPr marL="0" indent="0">
              <a:buNone/>
            </a:pPr>
            <a:r>
              <a:rPr lang="en-GB" sz="1600" dirty="0" smtClean="0"/>
              <a:t>Ab/ab	Non-recombinant	</a:t>
            </a:r>
            <a:r>
              <a:rPr lang="en-GB" sz="1600" dirty="0"/>
              <a:t>s</a:t>
            </a:r>
            <a:r>
              <a:rPr lang="en-GB" sz="1600" dirty="0" smtClean="0"/>
              <a:t>/2		n</a:t>
            </a:r>
            <a:r>
              <a:rPr lang="en-GB" sz="1600" baseline="-25000" dirty="0" smtClean="0"/>
              <a:t>2</a:t>
            </a:r>
            <a:endParaRPr lang="en-GB" sz="1600" dirty="0" smtClean="0"/>
          </a:p>
          <a:p>
            <a:pPr marL="0" indent="0">
              <a:buNone/>
            </a:pPr>
            <a:r>
              <a:rPr lang="en-GB" sz="1600" dirty="0" smtClean="0"/>
              <a:t>Ab/ab	Recombinant	r/2		n</a:t>
            </a:r>
            <a:r>
              <a:rPr lang="en-GB" sz="1600" baseline="-25000" dirty="0" smtClean="0"/>
              <a:t>3</a:t>
            </a:r>
            <a:endParaRPr lang="en-GB" sz="1600" dirty="0" smtClean="0"/>
          </a:p>
          <a:p>
            <a:pPr marL="0" indent="0">
              <a:buNone/>
            </a:pPr>
            <a:r>
              <a:rPr lang="en-GB" sz="1600" dirty="0" err="1" smtClean="0"/>
              <a:t>aB</a:t>
            </a:r>
            <a:r>
              <a:rPr lang="en-GB" sz="1600" dirty="0" smtClean="0"/>
              <a:t>/ab	Recombinant	r/2		n</a:t>
            </a:r>
            <a:r>
              <a:rPr lang="en-GB" sz="1600" baseline="-25000" dirty="0" smtClean="0"/>
              <a:t>4</a:t>
            </a:r>
          </a:p>
          <a:p>
            <a:pPr marL="0" indent="0">
              <a:buNone/>
            </a:pPr>
            <a:r>
              <a:rPr lang="en-GB" sz="1600" dirty="0" smtClean="0"/>
              <a:t>Total			1		N		s = 1-r	R = n</a:t>
            </a:r>
            <a:r>
              <a:rPr lang="en-GB" sz="1600" baseline="-25000" dirty="0" smtClean="0"/>
              <a:t>3</a:t>
            </a:r>
            <a:r>
              <a:rPr lang="en-GB" sz="1600" dirty="0" smtClean="0"/>
              <a:t> + n</a:t>
            </a:r>
            <a:r>
              <a:rPr lang="en-GB" sz="1600" baseline="-25000" dirty="0" smtClean="0"/>
              <a:t>4</a:t>
            </a:r>
            <a:r>
              <a:rPr lang="en-GB" sz="1600" dirty="0" smtClean="0"/>
              <a:t> = r*N; </a:t>
            </a:r>
            <a:r>
              <a:rPr lang="en-GB" sz="1600" dirty="0" err="1" smtClean="0"/>
              <a:t>rhat</a:t>
            </a:r>
            <a:r>
              <a:rPr lang="en-GB" sz="1600" dirty="0" smtClean="0"/>
              <a:t> = R/N</a:t>
            </a:r>
          </a:p>
          <a:p>
            <a:pPr marL="0" indent="0">
              <a:buNone/>
            </a:pPr>
            <a:endParaRPr lang="en-GB" sz="1600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211330" y="2067697"/>
            <a:ext cx="0" cy="44484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931273" y="3074143"/>
            <a:ext cx="0" cy="44484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21276" y="6510141"/>
            <a:ext cx="8082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Van </a:t>
            </a:r>
            <a:r>
              <a:rPr lang="en-GB" sz="1200" dirty="0" err="1"/>
              <a:t>O</a:t>
            </a:r>
            <a:r>
              <a:rPr lang="en-GB" sz="1200" dirty="0" err="1" smtClean="0"/>
              <a:t>oijen</a:t>
            </a:r>
            <a:r>
              <a:rPr lang="en-GB" sz="1200" dirty="0" smtClean="0"/>
              <a:t>, J.W.; Jansen, J (2013) Genetic Mapping in Experimental Populations, Cambridge University Press, Cambridge; pp156 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3909285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ext Box 2"/>
          <p:cNvSpPr txBox="1">
            <a:spLocks noChangeArrowheads="1"/>
          </p:cNvSpPr>
          <p:nvPr/>
        </p:nvSpPr>
        <p:spPr bwMode="auto">
          <a:xfrm>
            <a:off x="2985197" y="372455"/>
            <a:ext cx="601985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600" b="1" dirty="0"/>
              <a:t>Evaluate Genotype-Phenotype</a:t>
            </a:r>
          </a:p>
          <a:p>
            <a:pPr algn="ctr"/>
            <a:r>
              <a:rPr lang="en-US" altLang="en-US" sz="3600" b="1" dirty="0"/>
              <a:t>associations</a:t>
            </a:r>
          </a:p>
        </p:txBody>
      </p:sp>
      <p:sp>
        <p:nvSpPr>
          <p:cNvPr id="76803" name="Text Box 3"/>
          <p:cNvSpPr txBox="1">
            <a:spLocks noChangeArrowheads="1"/>
          </p:cNvSpPr>
          <p:nvPr/>
        </p:nvSpPr>
        <p:spPr bwMode="auto">
          <a:xfrm>
            <a:off x="2594962" y="1572784"/>
            <a:ext cx="7164462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buFont typeface="Wingdings" panose="05000000000000000000" pitchFamily="2" charset="2"/>
              <a:buChar char="§"/>
            </a:pPr>
            <a:r>
              <a:rPr lang="en-US" altLang="en-US" sz="2400" dirty="0"/>
              <a:t> Assess population structure</a:t>
            </a:r>
          </a:p>
          <a:p>
            <a:pPr algn="l">
              <a:buFont typeface="Wingdings" panose="05000000000000000000" pitchFamily="2" charset="2"/>
              <a:buNone/>
            </a:pPr>
            <a:r>
              <a:rPr lang="en-US" altLang="en-US" sz="2400" dirty="0"/>
              <a:t>	</a:t>
            </a:r>
            <a:r>
              <a:rPr lang="en-US" altLang="en-US" sz="2400" dirty="0" smtClean="0"/>
              <a:t>PCA </a:t>
            </a:r>
            <a:r>
              <a:rPr lang="en-US" altLang="en-US" sz="2400" dirty="0"/>
              <a:t>analysis) </a:t>
            </a:r>
          </a:p>
          <a:p>
            <a:pPr algn="l">
              <a:buFont typeface="Wingdings" panose="05000000000000000000" pitchFamily="2" charset="2"/>
              <a:buNone/>
            </a:pPr>
            <a:r>
              <a:rPr lang="en-US" altLang="en-US" sz="2400" dirty="0"/>
              <a:t>	“Structured association</a:t>
            </a:r>
            <a:r>
              <a:rPr lang="en-US" altLang="en-US" sz="2400" dirty="0" smtClean="0"/>
              <a:t>”</a:t>
            </a:r>
            <a:endParaRPr lang="en-US" altLang="en-US" sz="2400" dirty="0"/>
          </a:p>
          <a:p>
            <a:pPr algn="l">
              <a:buFont typeface="Wingdings" panose="05000000000000000000" pitchFamily="2" charset="2"/>
              <a:buChar char="§"/>
            </a:pPr>
            <a:r>
              <a:rPr lang="en-US" altLang="en-US" sz="2400" dirty="0"/>
              <a:t> Filter polymorphisms</a:t>
            </a:r>
          </a:p>
          <a:p>
            <a:pPr algn="l">
              <a:buFont typeface="Wingdings" panose="05000000000000000000" pitchFamily="2" charset="2"/>
              <a:buNone/>
            </a:pPr>
            <a:r>
              <a:rPr lang="en-US" altLang="en-US" sz="2400" dirty="0"/>
              <a:t>	Eliminate rare polymorphisms (&lt;5%)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altLang="en-US" sz="2400" dirty="0"/>
              <a:t> Test associations</a:t>
            </a:r>
          </a:p>
          <a:p>
            <a:pPr algn="l">
              <a:buFont typeface="Wingdings" panose="05000000000000000000" pitchFamily="2" charset="2"/>
              <a:buNone/>
            </a:pPr>
            <a:r>
              <a:rPr lang="en-US" altLang="en-US" sz="2400" dirty="0"/>
              <a:t>	Χ</a:t>
            </a:r>
            <a:r>
              <a:rPr lang="en-US" altLang="en-US" sz="2400" baseline="30000" dirty="0"/>
              <a:t>2</a:t>
            </a:r>
            <a:r>
              <a:rPr lang="en-US" altLang="en-US" sz="2400" dirty="0"/>
              <a:t> analysis or exact test if trait is binary</a:t>
            </a:r>
          </a:p>
          <a:p>
            <a:pPr algn="l">
              <a:buFont typeface="Wingdings" panose="05000000000000000000" pitchFamily="2" charset="2"/>
              <a:buNone/>
            </a:pPr>
            <a:r>
              <a:rPr lang="en-US" altLang="en-US" sz="2400" dirty="0"/>
              <a:t>	t-test, </a:t>
            </a:r>
            <a:r>
              <a:rPr lang="en-US" altLang="en-US" sz="2400" dirty="0" smtClean="0"/>
              <a:t>Analysis of variance </a:t>
            </a:r>
            <a:r>
              <a:rPr lang="en-US" altLang="en-US" sz="2400" dirty="0"/>
              <a:t>or regression if trait is</a:t>
            </a:r>
          </a:p>
          <a:p>
            <a:pPr algn="l">
              <a:buFont typeface="Wingdings" panose="05000000000000000000" pitchFamily="2" charset="2"/>
              <a:buNone/>
            </a:pPr>
            <a:r>
              <a:rPr lang="en-US" altLang="en-US" sz="2400" dirty="0"/>
              <a:t>	quantitative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altLang="en-US" sz="2400" dirty="0"/>
              <a:t> Statistical evaluation</a:t>
            </a:r>
          </a:p>
          <a:p>
            <a:pPr lvl="1" algn="l">
              <a:buFont typeface="Wingdings" panose="05000000000000000000" pitchFamily="2" charset="2"/>
              <a:buNone/>
            </a:pPr>
            <a:r>
              <a:rPr lang="en-US" altLang="en-US" sz="2400" dirty="0"/>
              <a:t>	Permutations, corrections for multiple test</a:t>
            </a:r>
          </a:p>
          <a:p>
            <a:pPr lvl="1" algn="l">
              <a:buFont typeface="Wingdings" panose="05000000000000000000" pitchFamily="2" charset="2"/>
              <a:buNone/>
            </a:pPr>
            <a:r>
              <a:rPr lang="en-US" altLang="en-US" sz="2400" dirty="0"/>
              <a:t>	(Bonferroni, false discovery </a:t>
            </a:r>
            <a:r>
              <a:rPr lang="en-US" altLang="en-US" sz="2400" dirty="0" smtClean="0"/>
              <a:t>rate (FDR))</a:t>
            </a:r>
            <a:endParaRPr lang="en-US" alt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7034484" y="2271739"/>
            <a:ext cx="1612916" cy="531287"/>
            <a:chOff x="0" y="0"/>
            <a:chExt cx="5972175" cy="17526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601"/>
            <a:stretch/>
          </p:blipFill>
          <p:spPr>
            <a:xfrm>
              <a:off x="238125" y="0"/>
              <a:ext cx="5734050" cy="1566809"/>
            </a:xfrm>
            <a:prstGeom prst="rect">
              <a:avLst/>
            </a:prstGeom>
          </p:spPr>
        </p:pic>
        <p:sp>
          <p:nvSpPr>
            <p:cNvPr id="6" name="Text Box 2"/>
            <p:cNvSpPr txBox="1">
              <a:spLocks noChangeArrowheads="1"/>
            </p:cNvSpPr>
            <p:nvPr/>
          </p:nvSpPr>
          <p:spPr bwMode="auto">
            <a:xfrm>
              <a:off x="914400" y="1504950"/>
              <a:ext cx="4181475" cy="247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endPara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 Box 2"/>
            <p:cNvSpPr txBox="1">
              <a:spLocks noChangeArrowheads="1"/>
            </p:cNvSpPr>
            <p:nvPr/>
          </p:nvSpPr>
          <p:spPr bwMode="auto">
            <a:xfrm>
              <a:off x="0" y="0"/>
              <a:ext cx="4181475" cy="247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endPara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278" y="1970287"/>
            <a:ext cx="503455" cy="47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3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5233" y="1399592"/>
            <a:ext cx="230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MC = N!/n</a:t>
            </a:r>
            <a:r>
              <a:rPr lang="en-GB" baseline="-25000" dirty="0" smtClean="0"/>
              <a:t>1</a:t>
            </a:r>
            <a:r>
              <a:rPr lang="en-GB" dirty="0" smtClean="0"/>
              <a:t>! n</a:t>
            </a:r>
            <a:r>
              <a:rPr lang="en-GB" baseline="-25000" dirty="0"/>
              <a:t>2</a:t>
            </a:r>
            <a:r>
              <a:rPr lang="en-GB" dirty="0" smtClean="0"/>
              <a:t>! n</a:t>
            </a:r>
            <a:r>
              <a:rPr lang="en-GB" baseline="-25000" dirty="0"/>
              <a:t>3</a:t>
            </a:r>
            <a:r>
              <a:rPr lang="en-GB" dirty="0" smtClean="0"/>
              <a:t>! n</a:t>
            </a:r>
            <a:r>
              <a:rPr lang="en-GB" baseline="-25000" dirty="0" smtClean="0"/>
              <a:t>4</a:t>
            </a:r>
            <a:r>
              <a:rPr lang="en-GB" dirty="0" smtClean="0"/>
              <a:t>!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592494" y="1900554"/>
            <a:ext cx="371287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L(r)  = MC(½)</a:t>
            </a:r>
            <a:r>
              <a:rPr lang="en-GB" baseline="30000" dirty="0" smtClean="0"/>
              <a:t>n1+n2+n3+n4</a:t>
            </a:r>
            <a:r>
              <a:rPr lang="en-GB" dirty="0" smtClean="0"/>
              <a:t>(1-r)</a:t>
            </a:r>
            <a:r>
              <a:rPr lang="en-GB" baseline="30000" dirty="0" smtClean="0"/>
              <a:t>n1</a:t>
            </a:r>
            <a:r>
              <a:rPr lang="en-GB" dirty="0" smtClean="0"/>
              <a:t>(1-r)</a:t>
            </a:r>
            <a:r>
              <a:rPr lang="en-GB" baseline="30000" dirty="0" smtClean="0"/>
              <a:t>n2</a:t>
            </a:r>
            <a:r>
              <a:rPr lang="en-GB" dirty="0" smtClean="0"/>
              <a:t>r</a:t>
            </a:r>
            <a:r>
              <a:rPr lang="en-GB" baseline="30000" dirty="0" smtClean="0"/>
              <a:t>3</a:t>
            </a:r>
            <a:r>
              <a:rPr lang="en-GB" dirty="0" smtClean="0"/>
              <a:t>r</a:t>
            </a:r>
            <a:r>
              <a:rPr lang="en-GB" baseline="30000" dirty="0" smtClean="0"/>
              <a:t>4</a:t>
            </a:r>
          </a:p>
          <a:p>
            <a:endParaRPr lang="en-GB" baseline="30000" dirty="0"/>
          </a:p>
          <a:p>
            <a:r>
              <a:rPr lang="en-GB" baseline="30000" dirty="0"/>
              <a:t> </a:t>
            </a:r>
            <a:r>
              <a:rPr lang="en-GB" dirty="0" smtClean="0"/>
              <a:t>       = MC(½)</a:t>
            </a:r>
            <a:r>
              <a:rPr lang="en-GB" baseline="30000" dirty="0" smtClean="0"/>
              <a:t>N</a:t>
            </a:r>
            <a:r>
              <a:rPr lang="en-GB" dirty="0" smtClean="0"/>
              <a:t>(1-r)</a:t>
            </a:r>
            <a:r>
              <a:rPr lang="en-GB" baseline="30000" dirty="0" smtClean="0"/>
              <a:t>N-</a:t>
            </a:r>
            <a:r>
              <a:rPr lang="en-GB" baseline="30000" dirty="0" err="1" smtClean="0"/>
              <a:t>R</a:t>
            </a:r>
            <a:r>
              <a:rPr lang="en-GB" dirty="0" err="1" smtClean="0"/>
              <a:t>r</a:t>
            </a:r>
            <a:r>
              <a:rPr lang="en-GB" baseline="30000" dirty="0" err="1" smtClean="0"/>
              <a:t>R</a:t>
            </a:r>
            <a:endParaRPr lang="en-GB" baseline="30000" dirty="0" smtClean="0"/>
          </a:p>
          <a:p>
            <a:endParaRPr lang="en-GB" baseline="30000" dirty="0"/>
          </a:p>
          <a:p>
            <a:endParaRPr lang="en-GB" baseline="30000" dirty="0" smtClean="0"/>
          </a:p>
          <a:p>
            <a:r>
              <a:rPr lang="en-GB" b="1" dirty="0" smtClean="0"/>
              <a:t>Log likelihood</a:t>
            </a:r>
            <a:r>
              <a:rPr lang="en-GB" dirty="0" smtClean="0"/>
              <a:t>:</a:t>
            </a:r>
          </a:p>
          <a:p>
            <a:r>
              <a:rPr lang="en-GB" i="1" dirty="0" smtClean="0"/>
              <a:t>l = (N-R)ln(1-r) + </a:t>
            </a:r>
            <a:r>
              <a:rPr lang="en-GB" i="1" dirty="0" err="1" smtClean="0"/>
              <a:t>Rln</a:t>
            </a:r>
            <a:r>
              <a:rPr lang="en-GB" i="1" dirty="0" smtClean="0"/>
              <a:t>(r) </a:t>
            </a:r>
          </a:p>
          <a:p>
            <a:endParaRPr lang="en-GB" i="1" dirty="0" smtClean="0"/>
          </a:p>
          <a:p>
            <a:r>
              <a:rPr lang="el-GR" i="1" dirty="0"/>
              <a:t>δ</a:t>
            </a:r>
            <a:r>
              <a:rPr lang="en-GB" i="1" dirty="0" smtClean="0"/>
              <a:t>l/</a:t>
            </a:r>
            <a:r>
              <a:rPr lang="el-GR" i="1" dirty="0" smtClean="0"/>
              <a:t>δ</a:t>
            </a:r>
            <a:r>
              <a:rPr lang="en-GB" i="1" dirty="0" smtClean="0"/>
              <a:t>r = -(N-R)/(1-r) + R/r</a:t>
            </a:r>
          </a:p>
          <a:p>
            <a:endParaRPr lang="en-GB" i="1" dirty="0"/>
          </a:p>
          <a:p>
            <a:r>
              <a:rPr lang="el-GR" i="1" dirty="0"/>
              <a:t>δ</a:t>
            </a:r>
            <a:r>
              <a:rPr lang="en-GB" i="1" dirty="0"/>
              <a:t>l/</a:t>
            </a:r>
            <a:r>
              <a:rPr lang="el-GR" i="1" dirty="0"/>
              <a:t>δ</a:t>
            </a:r>
            <a:r>
              <a:rPr lang="en-GB" i="1" dirty="0" smtClean="0"/>
              <a:t>r = 0; </a:t>
            </a:r>
          </a:p>
          <a:p>
            <a:r>
              <a:rPr lang="en-GB" i="1" dirty="0" smtClean="0"/>
              <a:t>-(N-R)/(1-r) + R/r = 0;</a:t>
            </a:r>
          </a:p>
          <a:p>
            <a:r>
              <a:rPr lang="en-GB" i="1" dirty="0" smtClean="0"/>
              <a:t>(N-R)/(1-r) = R/r;</a:t>
            </a:r>
          </a:p>
          <a:p>
            <a:endParaRPr lang="en-GB" i="1" dirty="0" smtClean="0"/>
          </a:p>
          <a:p>
            <a:r>
              <a:rPr lang="en-GB" b="1" dirty="0" smtClean="0"/>
              <a:t>Maximum likelihood estimator</a:t>
            </a:r>
          </a:p>
          <a:p>
            <a:r>
              <a:rPr lang="en-GB" i="1" dirty="0" err="1" smtClean="0"/>
              <a:t>rhat</a:t>
            </a:r>
            <a:r>
              <a:rPr lang="en-GB" i="1" dirty="0" smtClean="0"/>
              <a:t> = R/N 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2209113" y="559837"/>
            <a:ext cx="6925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dirty="0" smtClean="0"/>
              <a:t>Likelihood ratio and LOD - Backcross</a:t>
            </a:r>
            <a:endParaRPr lang="en-GB" sz="3600" dirty="0"/>
          </a:p>
        </p:txBody>
      </p:sp>
      <p:sp>
        <p:nvSpPr>
          <p:cNvPr id="10" name="Rectangle 9"/>
          <p:cNvSpPr/>
          <p:nvPr/>
        </p:nvSpPr>
        <p:spPr>
          <a:xfrm>
            <a:off x="251927" y="1206168"/>
            <a:ext cx="4394011" cy="50733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7072604" y="1584258"/>
            <a:ext cx="23166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LR = l(r = </a:t>
            </a:r>
            <a:r>
              <a:rPr lang="en-GB" i="1" dirty="0" err="1" smtClean="0"/>
              <a:t>rhat</a:t>
            </a:r>
            <a:r>
              <a:rPr lang="en-GB" i="1" dirty="0" smtClean="0"/>
              <a:t>)/l(r = </a:t>
            </a:r>
            <a:r>
              <a:rPr lang="en-GB" dirty="0" smtClean="0"/>
              <a:t>½);</a:t>
            </a:r>
          </a:p>
          <a:p>
            <a:endParaRPr lang="en-GB" i="1" dirty="0"/>
          </a:p>
          <a:p>
            <a:r>
              <a:rPr lang="en-GB" i="1" dirty="0" smtClean="0"/>
              <a:t>     = 2</a:t>
            </a:r>
            <a:r>
              <a:rPr lang="en-GB" i="1" baseline="30000" dirty="0" smtClean="0"/>
              <a:t>N</a:t>
            </a:r>
            <a:r>
              <a:rPr lang="en-GB" i="1" dirty="0" smtClean="0"/>
              <a:t>(1-R/N)</a:t>
            </a:r>
            <a:r>
              <a:rPr lang="en-GB" i="1" baseline="30000" dirty="0" smtClean="0"/>
              <a:t>N-R</a:t>
            </a:r>
            <a:r>
              <a:rPr lang="en-GB" i="1" dirty="0" smtClean="0"/>
              <a:t>R/N</a:t>
            </a:r>
            <a:r>
              <a:rPr lang="en-GB" i="1" baseline="30000" dirty="0" smtClean="0"/>
              <a:t>R</a:t>
            </a:r>
            <a:endParaRPr lang="en-GB" i="1" dirty="0" smtClean="0"/>
          </a:p>
          <a:p>
            <a:endParaRPr lang="en-GB" i="1" dirty="0"/>
          </a:p>
          <a:p>
            <a:r>
              <a:rPr lang="en-GB" i="1" dirty="0" smtClean="0"/>
              <a:t>LOD = log</a:t>
            </a:r>
            <a:r>
              <a:rPr lang="en-GB" i="1" baseline="-25000" dirty="0" smtClean="0"/>
              <a:t>10</a:t>
            </a:r>
            <a:r>
              <a:rPr lang="en-GB" i="1" dirty="0" smtClean="0"/>
              <a:t>(LR)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07290" y="1399592"/>
            <a:ext cx="2381974" cy="21180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321276" y="6510141"/>
            <a:ext cx="8082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Van </a:t>
            </a:r>
            <a:r>
              <a:rPr lang="en-GB" sz="1200" dirty="0" err="1"/>
              <a:t>O</a:t>
            </a:r>
            <a:r>
              <a:rPr lang="en-GB" sz="1200" dirty="0" err="1" smtClean="0"/>
              <a:t>oijen</a:t>
            </a:r>
            <a:r>
              <a:rPr lang="en-GB" sz="1200" dirty="0" smtClean="0"/>
              <a:t>, J.W.; Jansen, J (2013) Genetic Mapping in Experimental Populations, Cambridge University Press, Cambridge; pp156 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85408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F2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2787"/>
            <a:ext cx="10515600" cy="4877344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Grandparents:        P1 (AB/AB)           X             P2 (ab/ab)</a:t>
            </a:r>
          </a:p>
          <a:p>
            <a:pPr marL="0" indent="0">
              <a:buNone/>
            </a:pPr>
            <a:r>
              <a:rPr lang="en-GB" dirty="0" smtClean="0"/>
              <a:t>Parents:                                         F1 (AB/ab)</a:t>
            </a:r>
            <a:r>
              <a:rPr lang="en-GB" dirty="0"/>
              <a:t>	</a:t>
            </a:r>
            <a:r>
              <a:rPr lang="en-GB" dirty="0" smtClean="0"/>
              <a:t>									        x</a:t>
            </a:r>
            <a:endParaRPr lang="en-GB" dirty="0"/>
          </a:p>
          <a:p>
            <a:pPr marL="0" indent="0">
              <a:buNone/>
            </a:pPr>
            <a:r>
              <a:rPr lang="en-GB" dirty="0" smtClean="0"/>
              <a:t>Segregating population:                     F2</a:t>
            </a:r>
          </a:p>
          <a:p>
            <a:pPr marL="0" indent="0">
              <a:buNone/>
            </a:pPr>
            <a:endParaRPr lang="en-GB" sz="1600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211330" y="1946394"/>
            <a:ext cx="12188" cy="18098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6116215" y="2575253"/>
            <a:ext cx="214605" cy="20527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697590"/>
              </p:ext>
            </p:extLst>
          </p:nvPr>
        </p:nvGraphicFramePr>
        <p:xfrm>
          <a:off x="1117600" y="3658808"/>
          <a:ext cx="8128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Locus B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Locus 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MP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AB/AB s</a:t>
                      </a:r>
                      <a:r>
                        <a:rPr lang="en-GB" baseline="30000" dirty="0" smtClean="0"/>
                        <a:t>2</a:t>
                      </a:r>
                      <a:r>
                        <a:rPr lang="en-GB" baseline="0" dirty="0" smtClean="0"/>
                        <a:t>/4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AB/Ab 2rs/4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Ab/Ab r</a:t>
                      </a:r>
                      <a:r>
                        <a:rPr lang="en-GB" baseline="30000" dirty="0" smtClean="0"/>
                        <a:t>2</a:t>
                      </a:r>
                      <a:r>
                        <a:rPr lang="en-GB" baseline="0" dirty="0" smtClean="0"/>
                        <a:t>/4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¼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AB/</a:t>
                      </a:r>
                      <a:r>
                        <a:rPr lang="en-GB" dirty="0" err="1" smtClean="0"/>
                        <a:t>aB</a:t>
                      </a:r>
                      <a:r>
                        <a:rPr lang="en-GB" dirty="0" smtClean="0"/>
                        <a:t> 2rs/4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AB/ab</a:t>
                      </a:r>
                      <a:r>
                        <a:rPr lang="en-GB" baseline="0" dirty="0" smtClean="0"/>
                        <a:t> Ab/</a:t>
                      </a:r>
                      <a:r>
                        <a:rPr lang="en-GB" baseline="0" dirty="0" err="1" smtClean="0"/>
                        <a:t>aB</a:t>
                      </a:r>
                      <a:r>
                        <a:rPr lang="en-GB" baseline="0" dirty="0" smtClean="0"/>
                        <a:t> 2(r</a:t>
                      </a:r>
                      <a:r>
                        <a:rPr lang="en-GB" baseline="30000" dirty="0" smtClean="0"/>
                        <a:t>2</a:t>
                      </a:r>
                      <a:r>
                        <a:rPr lang="en-GB" baseline="0" dirty="0" smtClean="0"/>
                        <a:t> + s</a:t>
                      </a:r>
                      <a:r>
                        <a:rPr lang="en-GB" baseline="30000" dirty="0" smtClean="0"/>
                        <a:t>2</a:t>
                      </a:r>
                      <a:r>
                        <a:rPr lang="en-GB" baseline="0" dirty="0" smtClean="0"/>
                        <a:t>)/4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Ab/ab 2rs/4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½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 smtClean="0"/>
                        <a:t>aB</a:t>
                      </a:r>
                      <a:r>
                        <a:rPr lang="en-GB" dirty="0" smtClean="0"/>
                        <a:t>/</a:t>
                      </a:r>
                      <a:r>
                        <a:rPr lang="en-GB" dirty="0" err="1" smtClean="0"/>
                        <a:t>aB</a:t>
                      </a:r>
                      <a:r>
                        <a:rPr lang="en-GB" dirty="0" smtClean="0"/>
                        <a:t> r</a:t>
                      </a:r>
                      <a:r>
                        <a:rPr lang="en-GB" baseline="30000" dirty="0" smtClean="0"/>
                        <a:t>2</a:t>
                      </a:r>
                      <a:r>
                        <a:rPr lang="en-GB" baseline="0" dirty="0" smtClean="0"/>
                        <a:t>/4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 smtClean="0"/>
                        <a:t>aB</a:t>
                      </a:r>
                      <a:r>
                        <a:rPr lang="en-GB" dirty="0" smtClean="0"/>
                        <a:t>/ab 2rs/4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ab/ab s</a:t>
                      </a:r>
                      <a:r>
                        <a:rPr lang="en-GB" baseline="30000" dirty="0" smtClean="0"/>
                        <a:t>2</a:t>
                      </a:r>
                      <a:r>
                        <a:rPr lang="en-GB" baseline="0" dirty="0" smtClean="0"/>
                        <a:t>/4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¼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MP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¼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½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¼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21276" y="6510141"/>
            <a:ext cx="8082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Van </a:t>
            </a:r>
            <a:r>
              <a:rPr lang="en-GB" sz="1200" dirty="0" err="1"/>
              <a:t>O</a:t>
            </a:r>
            <a:r>
              <a:rPr lang="en-GB" sz="1200" dirty="0" err="1" smtClean="0"/>
              <a:t>oijen</a:t>
            </a:r>
            <a:r>
              <a:rPr lang="en-GB" sz="1200" dirty="0" smtClean="0"/>
              <a:t>, J.W.; Jansen, J (2013) Genetic Mapping in Experimental Populations, Cambridge University Press, Cambridge; pp156 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130720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F2 - Likelihood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455576" y="1321356"/>
            <a:ext cx="565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L</a:t>
            </a:r>
            <a:r>
              <a:rPr lang="en-GB" i="1" dirty="0" smtClean="0"/>
              <a:t>(r) = (1-r)</a:t>
            </a:r>
            <a:r>
              <a:rPr lang="en-GB" i="1" baseline="30000" dirty="0" err="1" smtClean="0"/>
              <a:t>S</a:t>
            </a:r>
            <a:r>
              <a:rPr lang="en-GB" i="1" dirty="0" err="1" smtClean="0"/>
              <a:t>r</a:t>
            </a:r>
            <a:r>
              <a:rPr lang="en-GB" i="1" baseline="30000" dirty="0" err="1" smtClean="0"/>
              <a:t>R</a:t>
            </a:r>
            <a:r>
              <a:rPr lang="en-GB" i="1" dirty="0" smtClean="0"/>
              <a:t>;  S = the number of non-recombinant gametes</a:t>
            </a:r>
            <a:endParaRPr lang="en-GB" i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599853"/>
              </p:ext>
            </p:extLst>
          </p:nvPr>
        </p:nvGraphicFramePr>
        <p:xfrm>
          <a:off x="1276865" y="1730746"/>
          <a:ext cx="406949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6497"/>
                <a:gridCol w="1356497"/>
                <a:gridCol w="1356497"/>
              </a:tblGrid>
              <a:tr h="239536">
                <a:tc gridSpan="3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S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419188">
                <a:tc>
                  <a:txBody>
                    <a:bodyPr/>
                    <a:lstStyle/>
                    <a:p>
                      <a:r>
                        <a:rPr lang="en-GB" i="1" dirty="0" smtClean="0"/>
                        <a:t>2  </a:t>
                      </a:r>
                      <a:r>
                        <a:rPr lang="en-GB" i="1" dirty="0" err="1" smtClean="0"/>
                        <a:t>n</a:t>
                      </a:r>
                      <a:r>
                        <a:rPr lang="en-GB" i="1" baseline="-25000" dirty="0" err="1" smtClean="0"/>
                        <a:t>AA,BB</a:t>
                      </a:r>
                      <a:endParaRPr lang="en-GB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i="1" dirty="0" smtClean="0"/>
                        <a:t>1  </a:t>
                      </a:r>
                      <a:r>
                        <a:rPr lang="en-GB" i="1" dirty="0" err="1" smtClean="0"/>
                        <a:t>n</a:t>
                      </a:r>
                      <a:r>
                        <a:rPr lang="en-GB" i="1" baseline="-25000" dirty="0" err="1" smtClean="0"/>
                        <a:t>AA,Bb</a:t>
                      </a:r>
                      <a:endParaRPr lang="en-GB" i="1" dirty="0" smtClean="0"/>
                    </a:p>
                    <a:p>
                      <a:endParaRPr lang="en-GB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 smtClean="0"/>
                        <a:t>0</a:t>
                      </a:r>
                      <a:r>
                        <a:rPr lang="en-GB" i="1" baseline="0" dirty="0" smtClean="0"/>
                        <a:t>  </a:t>
                      </a:r>
                      <a:r>
                        <a:rPr lang="en-GB" i="1" dirty="0" err="1" smtClean="0"/>
                        <a:t>n</a:t>
                      </a:r>
                      <a:r>
                        <a:rPr lang="en-GB" i="1" baseline="-25000" dirty="0" err="1" smtClean="0"/>
                        <a:t>AA,bb</a:t>
                      </a:r>
                      <a:endParaRPr lang="en-GB" i="1" dirty="0"/>
                    </a:p>
                  </a:txBody>
                  <a:tcPr/>
                </a:tc>
              </a:tr>
              <a:tr h="4191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i="1" dirty="0" smtClean="0"/>
                        <a:t>1  </a:t>
                      </a:r>
                      <a:r>
                        <a:rPr lang="en-GB" i="1" dirty="0" err="1" smtClean="0"/>
                        <a:t>n</a:t>
                      </a:r>
                      <a:r>
                        <a:rPr lang="en-GB" i="1" baseline="-25000" dirty="0" err="1" smtClean="0"/>
                        <a:t>Aa,BB</a:t>
                      </a:r>
                      <a:endParaRPr lang="en-GB" i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i="1" dirty="0" smtClean="0"/>
                        <a:t>2*</a:t>
                      </a:r>
                      <a:r>
                        <a:rPr lang="en-GB" i="1" dirty="0" err="1" smtClean="0"/>
                        <a:t>p</a:t>
                      </a:r>
                      <a:r>
                        <a:rPr lang="en-GB" i="1" baseline="-25000" dirty="0" err="1" smtClean="0"/>
                        <a:t>co</a:t>
                      </a:r>
                      <a:r>
                        <a:rPr lang="en-GB" i="1" baseline="0" dirty="0" smtClean="0"/>
                        <a:t>  </a:t>
                      </a:r>
                      <a:r>
                        <a:rPr lang="en-GB" i="1" dirty="0" err="1" smtClean="0"/>
                        <a:t>n</a:t>
                      </a:r>
                      <a:r>
                        <a:rPr lang="en-GB" i="1" baseline="-25000" dirty="0" err="1" smtClean="0"/>
                        <a:t>Aa,Bb</a:t>
                      </a:r>
                      <a:endParaRPr lang="en-GB" i="1" dirty="0" smtClean="0"/>
                    </a:p>
                    <a:p>
                      <a:endParaRPr lang="en-GB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i="1" dirty="0" smtClean="0"/>
                        <a:t>1  </a:t>
                      </a:r>
                      <a:r>
                        <a:rPr lang="en-GB" i="1" dirty="0" err="1" smtClean="0"/>
                        <a:t>n</a:t>
                      </a:r>
                      <a:r>
                        <a:rPr lang="en-GB" i="1" baseline="-25000" dirty="0" err="1" smtClean="0"/>
                        <a:t>Aa,bb</a:t>
                      </a:r>
                      <a:endParaRPr lang="en-GB" i="1" dirty="0" smtClean="0"/>
                    </a:p>
                    <a:p>
                      <a:endParaRPr lang="en-GB" i="1" dirty="0"/>
                    </a:p>
                  </a:txBody>
                  <a:tcPr/>
                </a:tc>
              </a:tr>
              <a:tr h="4191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i="1" dirty="0" smtClean="0"/>
                        <a:t>0  </a:t>
                      </a:r>
                      <a:r>
                        <a:rPr lang="en-GB" i="1" dirty="0" err="1" smtClean="0"/>
                        <a:t>n</a:t>
                      </a:r>
                      <a:r>
                        <a:rPr lang="en-GB" i="1" baseline="-25000" dirty="0" err="1" smtClean="0"/>
                        <a:t>aa,BB</a:t>
                      </a:r>
                      <a:endParaRPr lang="en-GB" i="1" baseline="-25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i="1" dirty="0" smtClean="0"/>
                        <a:t>1  </a:t>
                      </a:r>
                      <a:r>
                        <a:rPr lang="en-GB" i="1" dirty="0" err="1" smtClean="0"/>
                        <a:t>n</a:t>
                      </a:r>
                      <a:r>
                        <a:rPr lang="en-GB" i="1" baseline="-25000" dirty="0" err="1" smtClean="0"/>
                        <a:t>aa,Bb</a:t>
                      </a:r>
                      <a:endParaRPr lang="en-GB" i="1" dirty="0" smtClean="0"/>
                    </a:p>
                    <a:p>
                      <a:endParaRPr lang="en-GB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i="1" dirty="0" smtClean="0"/>
                        <a:t>2  </a:t>
                      </a:r>
                      <a:r>
                        <a:rPr lang="en-GB" i="1" dirty="0" err="1" smtClean="0"/>
                        <a:t>n</a:t>
                      </a:r>
                      <a:r>
                        <a:rPr lang="en-GB" i="1" baseline="-25000" dirty="0" err="1" smtClean="0"/>
                        <a:t>aa,bb</a:t>
                      </a:r>
                      <a:endParaRPr lang="en-GB" i="1" dirty="0" smtClean="0"/>
                    </a:p>
                    <a:p>
                      <a:endParaRPr lang="en-GB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549229"/>
              </p:ext>
            </p:extLst>
          </p:nvPr>
        </p:nvGraphicFramePr>
        <p:xfrm>
          <a:off x="1276864" y="4184083"/>
          <a:ext cx="406949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6497"/>
                <a:gridCol w="1356497"/>
                <a:gridCol w="1356497"/>
              </a:tblGrid>
              <a:tr h="346259">
                <a:tc gridSpan="3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R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605954">
                <a:tc>
                  <a:txBody>
                    <a:bodyPr/>
                    <a:lstStyle/>
                    <a:p>
                      <a:r>
                        <a:rPr lang="en-GB" i="1" dirty="0" smtClean="0"/>
                        <a:t>0  </a:t>
                      </a:r>
                      <a:r>
                        <a:rPr lang="en-GB" i="1" dirty="0" err="1" smtClean="0"/>
                        <a:t>n</a:t>
                      </a:r>
                      <a:r>
                        <a:rPr lang="en-GB" i="1" baseline="-25000" dirty="0" err="1" smtClean="0"/>
                        <a:t>AA,BB</a:t>
                      </a:r>
                      <a:endParaRPr lang="en-GB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i="1" dirty="0" smtClean="0"/>
                        <a:t>1  </a:t>
                      </a:r>
                      <a:r>
                        <a:rPr lang="en-GB" i="1" dirty="0" err="1" smtClean="0"/>
                        <a:t>n</a:t>
                      </a:r>
                      <a:r>
                        <a:rPr lang="en-GB" i="1" baseline="-25000" dirty="0" err="1" smtClean="0"/>
                        <a:t>AA,Bb</a:t>
                      </a:r>
                      <a:endParaRPr lang="en-GB" i="1" dirty="0" smtClean="0"/>
                    </a:p>
                    <a:p>
                      <a:endParaRPr lang="en-GB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baseline="0" dirty="0" smtClean="0"/>
                        <a:t>2  </a:t>
                      </a:r>
                      <a:r>
                        <a:rPr lang="en-GB" i="1" dirty="0" err="1" smtClean="0"/>
                        <a:t>n</a:t>
                      </a:r>
                      <a:r>
                        <a:rPr lang="en-GB" i="1" baseline="-25000" dirty="0" err="1" smtClean="0"/>
                        <a:t>AA,bb</a:t>
                      </a:r>
                      <a:endParaRPr lang="en-GB" i="1" dirty="0"/>
                    </a:p>
                  </a:txBody>
                  <a:tcPr/>
                </a:tc>
              </a:tr>
              <a:tr h="6059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i="1" dirty="0" smtClean="0"/>
                        <a:t>1  </a:t>
                      </a:r>
                      <a:r>
                        <a:rPr lang="en-GB" i="1" dirty="0" err="1" smtClean="0"/>
                        <a:t>n</a:t>
                      </a:r>
                      <a:r>
                        <a:rPr lang="en-GB" i="1" baseline="-25000" dirty="0" err="1" smtClean="0"/>
                        <a:t>Aa,BB</a:t>
                      </a:r>
                      <a:endParaRPr lang="en-GB" i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i="1" dirty="0" smtClean="0"/>
                        <a:t>2*p</a:t>
                      </a:r>
                      <a:r>
                        <a:rPr lang="en-GB" i="1" baseline="-25000" dirty="0" smtClean="0"/>
                        <a:t>re</a:t>
                      </a:r>
                      <a:r>
                        <a:rPr lang="en-GB" i="1" baseline="0" dirty="0" smtClean="0"/>
                        <a:t>  </a:t>
                      </a:r>
                      <a:r>
                        <a:rPr lang="en-GB" i="1" dirty="0" err="1" smtClean="0"/>
                        <a:t>n</a:t>
                      </a:r>
                      <a:r>
                        <a:rPr lang="en-GB" i="1" baseline="-25000" dirty="0" err="1" smtClean="0"/>
                        <a:t>Aa,Bb</a:t>
                      </a:r>
                      <a:endParaRPr lang="en-GB" i="1" dirty="0" smtClean="0"/>
                    </a:p>
                    <a:p>
                      <a:endParaRPr lang="en-GB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i="1" dirty="0" smtClean="0"/>
                        <a:t>1  </a:t>
                      </a:r>
                      <a:r>
                        <a:rPr lang="en-GB" i="1" dirty="0" err="1" smtClean="0"/>
                        <a:t>n</a:t>
                      </a:r>
                      <a:r>
                        <a:rPr lang="en-GB" i="1" baseline="-25000" dirty="0" err="1" smtClean="0"/>
                        <a:t>Aa,bb</a:t>
                      </a:r>
                      <a:endParaRPr lang="en-GB" i="1" dirty="0" smtClean="0"/>
                    </a:p>
                    <a:p>
                      <a:endParaRPr lang="en-GB" i="1" dirty="0"/>
                    </a:p>
                  </a:txBody>
                  <a:tcPr/>
                </a:tc>
              </a:tr>
              <a:tr h="6059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i="1" dirty="0" smtClean="0"/>
                        <a:t>2  </a:t>
                      </a:r>
                      <a:r>
                        <a:rPr lang="en-GB" i="1" dirty="0" err="1" smtClean="0"/>
                        <a:t>n</a:t>
                      </a:r>
                      <a:r>
                        <a:rPr lang="en-GB" i="1" baseline="-25000" dirty="0" err="1" smtClean="0"/>
                        <a:t>aa,BB</a:t>
                      </a:r>
                      <a:endParaRPr lang="en-GB" i="1" baseline="-25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i="1" dirty="0" smtClean="0"/>
                        <a:t>1  </a:t>
                      </a:r>
                      <a:r>
                        <a:rPr lang="en-GB" i="1" dirty="0" err="1" smtClean="0"/>
                        <a:t>n</a:t>
                      </a:r>
                      <a:r>
                        <a:rPr lang="en-GB" i="1" baseline="-25000" dirty="0" err="1" smtClean="0"/>
                        <a:t>aa,Bb</a:t>
                      </a:r>
                      <a:endParaRPr lang="en-GB" i="1" dirty="0" smtClean="0"/>
                    </a:p>
                    <a:p>
                      <a:endParaRPr lang="en-GB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i="1" dirty="0" smtClean="0"/>
                        <a:t>0  </a:t>
                      </a:r>
                      <a:r>
                        <a:rPr lang="en-GB" i="1" dirty="0" err="1" smtClean="0"/>
                        <a:t>n</a:t>
                      </a:r>
                      <a:r>
                        <a:rPr lang="en-GB" i="1" baseline="-25000" dirty="0" err="1" smtClean="0"/>
                        <a:t>aa,bb</a:t>
                      </a:r>
                      <a:endParaRPr lang="en-GB" i="1" dirty="0" smtClean="0"/>
                    </a:p>
                    <a:p>
                      <a:endParaRPr lang="en-GB" i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688593" y="1929169"/>
            <a:ext cx="2445762" cy="3693319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b="1" dirty="0"/>
              <a:t>Log likelihood</a:t>
            </a:r>
            <a:r>
              <a:rPr lang="en-GB" dirty="0"/>
              <a:t>:</a:t>
            </a:r>
          </a:p>
          <a:p>
            <a:r>
              <a:rPr lang="en-GB" i="1" dirty="0"/>
              <a:t>l = </a:t>
            </a:r>
            <a:r>
              <a:rPr lang="en-GB" i="1" dirty="0" smtClean="0"/>
              <a:t>S ln(1-r</a:t>
            </a:r>
            <a:r>
              <a:rPr lang="en-GB" i="1" dirty="0"/>
              <a:t>) + </a:t>
            </a:r>
            <a:r>
              <a:rPr lang="en-GB" i="1" dirty="0" smtClean="0"/>
              <a:t>R ln(r);</a:t>
            </a:r>
          </a:p>
          <a:p>
            <a:endParaRPr lang="en-GB" i="1" dirty="0"/>
          </a:p>
          <a:p>
            <a:r>
              <a:rPr lang="en-GB" b="1" dirty="0" smtClean="0"/>
              <a:t>Maximum likelihood estimator</a:t>
            </a:r>
            <a:endParaRPr lang="en-GB" b="1" dirty="0"/>
          </a:p>
          <a:p>
            <a:r>
              <a:rPr lang="en-GB" i="1" dirty="0" err="1"/>
              <a:t>r</a:t>
            </a:r>
            <a:r>
              <a:rPr lang="en-GB" i="1" dirty="0" err="1" smtClean="0"/>
              <a:t>hat</a:t>
            </a:r>
            <a:r>
              <a:rPr lang="en-GB" i="1" dirty="0" smtClean="0"/>
              <a:t> = R/(S + R) = R/2N</a:t>
            </a:r>
          </a:p>
          <a:p>
            <a:endParaRPr lang="en-GB" i="1" dirty="0"/>
          </a:p>
          <a:p>
            <a:endParaRPr lang="en-GB" i="1" dirty="0" smtClean="0"/>
          </a:p>
          <a:p>
            <a:endParaRPr lang="en-GB" i="1" dirty="0"/>
          </a:p>
          <a:p>
            <a:endParaRPr lang="en-GB" i="1" dirty="0" smtClean="0"/>
          </a:p>
          <a:p>
            <a:r>
              <a:rPr lang="en-GB" i="1" dirty="0"/>
              <a:t>p</a:t>
            </a:r>
            <a:r>
              <a:rPr lang="en-GB" i="1" baseline="-25000" dirty="0" smtClean="0"/>
              <a:t>re</a:t>
            </a:r>
            <a:r>
              <a:rPr lang="en-GB" i="1" dirty="0" smtClean="0"/>
              <a:t> = r</a:t>
            </a:r>
            <a:r>
              <a:rPr lang="en-GB" i="1" baseline="30000" dirty="0" smtClean="0"/>
              <a:t>2</a:t>
            </a:r>
            <a:r>
              <a:rPr lang="en-GB" i="1" dirty="0" smtClean="0"/>
              <a:t>/(r</a:t>
            </a:r>
            <a:r>
              <a:rPr lang="en-GB" i="1" baseline="30000" dirty="0" smtClean="0"/>
              <a:t>2  </a:t>
            </a:r>
            <a:r>
              <a:rPr lang="en-GB" i="1" dirty="0" smtClean="0"/>
              <a:t>+ s</a:t>
            </a:r>
            <a:r>
              <a:rPr lang="en-GB" i="1" baseline="30000" dirty="0" smtClean="0"/>
              <a:t>2</a:t>
            </a:r>
            <a:r>
              <a:rPr lang="en-GB" i="1" dirty="0" smtClean="0"/>
              <a:t>)</a:t>
            </a:r>
          </a:p>
          <a:p>
            <a:endParaRPr lang="en-GB" i="1" dirty="0"/>
          </a:p>
          <a:p>
            <a:r>
              <a:rPr lang="en-GB" i="1" dirty="0" err="1" smtClean="0"/>
              <a:t>p</a:t>
            </a:r>
            <a:r>
              <a:rPr lang="en-GB" i="1" baseline="-25000" dirty="0" err="1" smtClean="0"/>
              <a:t>co</a:t>
            </a:r>
            <a:r>
              <a:rPr lang="en-GB" i="1" dirty="0" smtClean="0"/>
              <a:t> </a:t>
            </a:r>
            <a:r>
              <a:rPr lang="en-GB" i="1" dirty="0"/>
              <a:t>= </a:t>
            </a:r>
            <a:r>
              <a:rPr lang="en-GB" i="1" dirty="0" smtClean="0"/>
              <a:t>s</a:t>
            </a:r>
            <a:r>
              <a:rPr lang="en-GB" i="1" baseline="30000" dirty="0" smtClean="0"/>
              <a:t>2</a:t>
            </a:r>
            <a:r>
              <a:rPr lang="en-GB" i="1" dirty="0"/>
              <a:t>/(r</a:t>
            </a:r>
            <a:r>
              <a:rPr lang="en-GB" i="1" baseline="30000" dirty="0"/>
              <a:t>2  </a:t>
            </a:r>
            <a:r>
              <a:rPr lang="en-GB" i="1" dirty="0"/>
              <a:t>+ s</a:t>
            </a:r>
            <a:r>
              <a:rPr lang="en-GB" i="1" baseline="30000" dirty="0"/>
              <a:t>2</a:t>
            </a:r>
            <a:r>
              <a:rPr lang="en-GB" i="1" dirty="0" smtClean="0"/>
              <a:t>)</a:t>
            </a:r>
            <a:endParaRPr lang="en-GB" i="1" dirty="0"/>
          </a:p>
        </p:txBody>
      </p:sp>
      <p:sp>
        <p:nvSpPr>
          <p:cNvPr id="9" name="TextBox 8"/>
          <p:cNvSpPr txBox="1"/>
          <p:nvPr/>
        </p:nvSpPr>
        <p:spPr>
          <a:xfrm>
            <a:off x="321276" y="6510141"/>
            <a:ext cx="8082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Van </a:t>
            </a:r>
            <a:r>
              <a:rPr lang="en-GB" sz="1200" dirty="0" err="1"/>
              <a:t>O</a:t>
            </a:r>
            <a:r>
              <a:rPr lang="en-GB" sz="1200" dirty="0" err="1" smtClean="0"/>
              <a:t>oijen</a:t>
            </a:r>
            <a:r>
              <a:rPr lang="en-GB" sz="1200" dirty="0" smtClean="0"/>
              <a:t>, J.W.; Jansen, J (2013) Genetic Mapping in Experimental Populations, Cambridge University Press, Cambridge; pp156 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46548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24287</TotalTime>
  <Words>3000</Words>
  <Application>Microsoft Office PowerPoint</Application>
  <PresentationFormat>Widescreen</PresentationFormat>
  <Paragraphs>948</Paragraphs>
  <Slides>60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Comic Sans MS</vt:lpstr>
      <vt:lpstr>Times New Roman</vt:lpstr>
      <vt:lpstr>Wingdings</vt:lpstr>
      <vt:lpstr>Office Theme</vt:lpstr>
      <vt:lpstr>Chart</vt:lpstr>
      <vt:lpstr>Bioinformatics for breeding</vt:lpstr>
      <vt:lpstr>PowerPoint Presentation</vt:lpstr>
      <vt:lpstr>PowerPoint Presentation</vt:lpstr>
      <vt:lpstr>PowerPoint Presentation</vt:lpstr>
      <vt:lpstr>PowerPoint Presentation</vt:lpstr>
      <vt:lpstr>Backcross</vt:lpstr>
      <vt:lpstr>PowerPoint Presentation</vt:lpstr>
      <vt:lpstr>F2</vt:lpstr>
      <vt:lpstr>F2 - Likelihood</vt:lpstr>
      <vt:lpstr>Recombination frequency in other mapping populations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Determination of linkage groups</vt:lpstr>
      <vt:lpstr>Determination of linkage groups</vt:lpstr>
      <vt:lpstr>Genetic map estimation</vt:lpstr>
      <vt:lpstr>Three loci in a backcross</vt:lpstr>
      <vt:lpstr>Three loci in a backcross</vt:lpstr>
      <vt:lpstr>Map estimation by linear regression</vt:lpstr>
      <vt:lpstr>Map estimation by maximum likelihood</vt:lpstr>
      <vt:lpstr>Outbreeding species</vt:lpstr>
      <vt:lpstr>Cross types in outcrossing species </vt:lpstr>
      <vt:lpstr>Possible marker genotype cross combinations in outcrossing species</vt:lpstr>
      <vt:lpstr>Four possible assignments for the two parents</vt:lpstr>
      <vt:lpstr>Linkage map of red clover JoinMap</vt:lpstr>
      <vt:lpstr>Linkage map of red clover Onemap</vt:lpstr>
      <vt:lpstr>PowerPoint Presentation</vt:lpstr>
      <vt:lpstr>QTL - Single marker analysis</vt:lpstr>
      <vt:lpstr>QTL - Single marker analysis</vt:lpstr>
      <vt:lpstr>Examples of phenotypes at markers</vt:lpstr>
      <vt:lpstr>Interval mapping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Bioinformatics for breeding</dc:title>
  <dc:creator>Leif Skot [lfs]</dc:creator>
  <cp:lastModifiedBy>Leif Skot [lfs]</cp:lastModifiedBy>
  <cp:revision>107</cp:revision>
  <dcterms:created xsi:type="dcterms:W3CDTF">2017-01-10T09:39:19Z</dcterms:created>
  <dcterms:modified xsi:type="dcterms:W3CDTF">2017-02-21T09:58:45Z</dcterms:modified>
</cp:coreProperties>
</file>